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60" r:id="rId7"/>
    <p:sldId id="275" r:id="rId8"/>
    <p:sldId id="276" r:id="rId9"/>
    <p:sldId id="277" r:id="rId10"/>
    <p:sldId id="278" r:id="rId11"/>
    <p:sldId id="279" r:id="rId12"/>
    <p:sldId id="280" r:id="rId13"/>
    <p:sldId id="281" r:id="rId14"/>
    <p:sldId id="282" r:id="rId15"/>
    <p:sldId id="283" r:id="rId16"/>
    <p:sldId id="284" r:id="rId17"/>
    <p:sldId id="285" r:id="rId18"/>
    <p:sldId id="27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92.168.50.164\arslane\arslane\BASIN%20Toplant&#305;lar&#305;\2015%20y&#305;l&#305;\1%20ocak%202016\sunum%20&#231;al&#305;&#351;ma%20dosyas&#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2602123188209767E-2"/>
          <c:y val="0.14924710553312825"/>
          <c:w val="0.91358461635594523"/>
          <c:h val="0.76597572511557932"/>
        </c:manualLayout>
      </c:layout>
      <c:bar3DChart>
        <c:barDir val="col"/>
        <c:grouping val="clustered"/>
        <c:varyColors val="0"/>
        <c:ser>
          <c:idx val="0"/>
          <c:order val="0"/>
          <c:invertIfNegative val="0"/>
          <c:dLbls>
            <c:showLegendKey val="0"/>
            <c:showVal val="1"/>
            <c:showCatName val="0"/>
            <c:showSerName val="0"/>
            <c:showPercent val="0"/>
            <c:showBubbleSize val="0"/>
            <c:showLeaderLines val="0"/>
          </c:dLbls>
          <c:cat>
            <c:numRef>
              <c:f>'utib ihracatı'!$B$3:$B$9</c:f>
              <c:numCache>
                <c:formatCode>General</c:formatCode>
                <c:ptCount val="7"/>
                <c:pt idx="0">
                  <c:v>2009</c:v>
                </c:pt>
                <c:pt idx="1">
                  <c:v>2010</c:v>
                </c:pt>
                <c:pt idx="2">
                  <c:v>2011</c:v>
                </c:pt>
                <c:pt idx="3">
                  <c:v>2012</c:v>
                </c:pt>
                <c:pt idx="4">
                  <c:v>2013</c:v>
                </c:pt>
                <c:pt idx="5">
                  <c:v>2014</c:v>
                </c:pt>
                <c:pt idx="6">
                  <c:v>2015</c:v>
                </c:pt>
              </c:numCache>
            </c:numRef>
          </c:cat>
          <c:val>
            <c:numRef>
              <c:f>'utib ihracatı'!$C$3:$C$9</c:f>
              <c:numCache>
                <c:formatCode>General</c:formatCode>
                <c:ptCount val="7"/>
                <c:pt idx="0">
                  <c:v>856</c:v>
                </c:pt>
                <c:pt idx="1">
                  <c:v>934</c:v>
                </c:pt>
                <c:pt idx="2">
                  <c:v>1117</c:v>
                </c:pt>
                <c:pt idx="3">
                  <c:v>1209</c:v>
                </c:pt>
                <c:pt idx="4">
                  <c:v>1352</c:v>
                </c:pt>
                <c:pt idx="5">
                  <c:v>1412</c:v>
                </c:pt>
                <c:pt idx="6">
                  <c:v>1210</c:v>
                </c:pt>
              </c:numCache>
            </c:numRef>
          </c:val>
        </c:ser>
        <c:dLbls>
          <c:showLegendKey val="0"/>
          <c:showVal val="0"/>
          <c:showCatName val="0"/>
          <c:showSerName val="0"/>
          <c:showPercent val="0"/>
          <c:showBubbleSize val="0"/>
        </c:dLbls>
        <c:gapWidth val="150"/>
        <c:shape val="box"/>
        <c:axId val="74567680"/>
        <c:axId val="74569216"/>
        <c:axId val="0"/>
      </c:bar3DChart>
      <c:catAx>
        <c:axId val="74567680"/>
        <c:scaling>
          <c:orientation val="minMax"/>
        </c:scaling>
        <c:delete val="0"/>
        <c:axPos val="b"/>
        <c:numFmt formatCode="General" sourceLinked="1"/>
        <c:majorTickMark val="out"/>
        <c:minorTickMark val="none"/>
        <c:tickLblPos val="nextTo"/>
        <c:crossAx val="74569216"/>
        <c:crosses val="autoZero"/>
        <c:auto val="1"/>
        <c:lblAlgn val="ctr"/>
        <c:lblOffset val="100"/>
        <c:noMultiLvlLbl val="0"/>
      </c:catAx>
      <c:valAx>
        <c:axId val="74569216"/>
        <c:scaling>
          <c:orientation val="minMax"/>
        </c:scaling>
        <c:delete val="0"/>
        <c:axPos val="l"/>
        <c:majorGridlines/>
        <c:numFmt formatCode="General" sourceLinked="1"/>
        <c:majorTickMark val="out"/>
        <c:minorTickMark val="none"/>
        <c:tickLblPos val="nextTo"/>
        <c:crossAx val="74567680"/>
        <c:crosses val="autoZero"/>
        <c:crossBetween val="between"/>
      </c:valAx>
    </c:plotArea>
    <c:plotVisOnly val="1"/>
    <c:dispBlanksAs val="gap"/>
    <c:showDLblsOverMax val="0"/>
  </c:chart>
  <c:txPr>
    <a:bodyPr/>
    <a:lstStyle/>
    <a:p>
      <a:pPr>
        <a:defRPr sz="105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0.03436</cdr:x>
      <cdr:y>0.03553</cdr:y>
    </cdr:from>
    <cdr:to>
      <cdr:x>0.9433</cdr:x>
      <cdr:y>0.13544</cdr:y>
    </cdr:to>
    <cdr:sp macro="" textlink="">
      <cdr:nvSpPr>
        <cdr:cNvPr id="2" name="1 Metin kutusu"/>
        <cdr:cNvSpPr txBox="1"/>
      </cdr:nvSpPr>
      <cdr:spPr>
        <a:xfrm xmlns:a="http://schemas.openxmlformats.org/drawingml/2006/main">
          <a:off x="190476" y="133339"/>
          <a:ext cx="5038755" cy="3749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2000" b="1" dirty="0">
              <a:solidFill>
                <a:schemeClr val="tx1"/>
              </a:solidFill>
            </a:rPr>
            <a:t>UTİB İHRACATI 2009-2015 (milyon $)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3B723637-C882-47F7-8EA6-79597B6FA40F}" type="datetimeFigureOut">
              <a:rPr lang="tr-TR" smtClean="0"/>
              <a:t>04.01.2016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173054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B723637-C882-47F7-8EA6-79597B6FA40F}" type="datetimeFigureOut">
              <a:rPr lang="tr-TR" smtClean="0"/>
              <a:t>04.01.2016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252752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B723637-C882-47F7-8EA6-79597B6FA40F}" type="datetimeFigureOut">
              <a:rPr lang="tr-TR" smtClean="0"/>
              <a:t>04.01.2016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378339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3B723637-C882-47F7-8EA6-79597B6FA40F}" type="datetimeFigureOut">
              <a:rPr lang="tr-TR" smtClean="0"/>
              <a:t>04.01.2016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39525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23637-C882-47F7-8EA6-79597B6FA40F}" type="datetimeFigureOut">
              <a:rPr lang="tr-TR" smtClean="0"/>
              <a:t>04.01.2016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316264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3B723637-C882-47F7-8EA6-79597B6FA40F}" type="datetimeFigureOut">
              <a:rPr lang="tr-TR" smtClean="0"/>
              <a:t>04.01.2016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45826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3B723637-C882-47F7-8EA6-79597B6FA40F}" type="datetimeFigureOut">
              <a:rPr lang="tr-TR" smtClean="0"/>
              <a:t>04.01.2016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207281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3B723637-C882-47F7-8EA6-79597B6FA40F}" type="datetimeFigureOut">
              <a:rPr lang="tr-TR" smtClean="0"/>
              <a:t>04.01.2016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164400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23637-C882-47F7-8EA6-79597B6FA40F}" type="datetimeFigureOut">
              <a:rPr lang="tr-TR" smtClean="0"/>
              <a:t>04.01.2016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97197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23637-C882-47F7-8EA6-79597B6FA40F}" type="datetimeFigureOut">
              <a:rPr lang="tr-TR" smtClean="0"/>
              <a:t>04.01.2016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8107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23637-C882-47F7-8EA6-79597B6FA40F}" type="datetimeFigureOut">
              <a:rPr lang="tr-TR" smtClean="0"/>
              <a:t>04.01.2016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7E187-6EC8-42F8-AED1-8D002B9A4DF9}" type="slidenum">
              <a:rPr lang="tr-TR" smtClean="0"/>
              <a:t>‹#›</a:t>
            </a:fld>
            <a:endParaRPr lang="tr-TR"/>
          </a:p>
        </p:txBody>
      </p:sp>
    </p:spTree>
    <p:extLst>
      <p:ext uri="{BB962C8B-B14F-4D97-AF65-F5344CB8AC3E}">
        <p14:creationId xmlns:p14="http://schemas.microsoft.com/office/powerpoint/2010/main" val="123191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23637-C882-47F7-8EA6-79597B6FA40F}" type="datetimeFigureOut">
              <a:rPr lang="tr-TR" smtClean="0"/>
              <a:t>04.01.2016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7E187-6EC8-42F8-AED1-8D002B9A4DF9}" type="slidenum">
              <a:rPr lang="tr-TR" smtClean="0"/>
              <a:t>‹#›</a:t>
            </a:fld>
            <a:endParaRPr lang="tr-TR"/>
          </a:p>
        </p:txBody>
      </p:sp>
    </p:spTree>
    <p:extLst>
      <p:ext uri="{BB962C8B-B14F-4D97-AF65-F5344CB8AC3E}">
        <p14:creationId xmlns:p14="http://schemas.microsoft.com/office/powerpoint/2010/main" val="412747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iliz.gunduz\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 y="-27384"/>
            <a:ext cx="9143999" cy="688538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88" y="1628800"/>
            <a:ext cx="6081337" cy="1728192"/>
          </a:xfrm>
          <a:prstGeom prst="rect">
            <a:avLst/>
          </a:prstGeom>
          <a:blipFill>
            <a:blip r:embed="rId4" cstate="print"/>
            <a:tile tx="0" ty="0" sx="100000" sy="100000" flip="none" algn="tl"/>
          </a:blipFill>
        </p:spPr>
      </p:pic>
      <p:sp>
        <p:nvSpPr>
          <p:cNvPr id="4" name="Rectangle 3"/>
          <p:cNvSpPr/>
          <p:nvPr/>
        </p:nvSpPr>
        <p:spPr>
          <a:xfrm>
            <a:off x="1907704" y="3608636"/>
            <a:ext cx="4021107" cy="377086"/>
          </a:xfrm>
          <a:prstGeom prst="rect">
            <a:avLst/>
          </a:prstGeom>
        </p:spPr>
        <p:txBody>
          <a:bodyPr wrap="square">
            <a:spAutoFit/>
          </a:bodyPr>
          <a:lstStyle/>
          <a:p>
            <a:r>
              <a:rPr lang="tr-TR" altLang="tr-TR" b="1" dirty="0" smtClean="0">
                <a:cs typeface="Arial" pitchFamily="34" charset="0"/>
              </a:rPr>
              <a:t>ULUDAĞ TEKSTİL İHRACATÇILARI BİRLİĞİ</a:t>
            </a:r>
          </a:p>
        </p:txBody>
      </p:sp>
    </p:spTree>
    <p:extLst>
      <p:ext uri="{BB962C8B-B14F-4D97-AF65-F5344CB8AC3E}">
        <p14:creationId xmlns:p14="http://schemas.microsoft.com/office/powerpoint/2010/main" val="363466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7" name="Metin kutusu 2"/>
          <p:cNvSpPr txBox="1"/>
          <p:nvPr/>
        </p:nvSpPr>
        <p:spPr>
          <a:xfrm>
            <a:off x="756791" y="2213282"/>
            <a:ext cx="4248472" cy="3046988"/>
          </a:xfrm>
          <a:prstGeom prst="rect">
            <a:avLst/>
          </a:prstGeom>
          <a:noFill/>
        </p:spPr>
        <p:txBody>
          <a:bodyPr wrap="square" rtlCol="0">
            <a:spAutoFit/>
          </a:bodyPr>
          <a:lstStyle/>
          <a:p>
            <a:pPr lvl="0"/>
            <a:r>
              <a:rPr lang="tr-TR" sz="1600" b="1" i="1" dirty="0" smtClean="0"/>
              <a:t>PV İSTANBUL 2015 VE </a:t>
            </a:r>
          </a:p>
          <a:p>
            <a:pPr lvl="0"/>
            <a:r>
              <a:rPr lang="tr-TR" sz="1600" b="1" i="1" dirty="0" smtClean="0"/>
              <a:t>EVTEKS 2015 FUARLARI </a:t>
            </a:r>
            <a:br>
              <a:rPr lang="tr-TR" sz="1600" b="1" i="1" dirty="0" smtClean="0"/>
            </a:br>
            <a:r>
              <a:rPr lang="tr-TR" sz="1600" b="1" i="1" dirty="0" smtClean="0"/>
              <a:t>ULUSLARARASI BASIN EDİTÖRLERİ HEYETİ</a:t>
            </a:r>
          </a:p>
          <a:p>
            <a:pPr marL="285750" lvl="0" indent="-285750">
              <a:buFont typeface="Arial" panose="020B0604020202020204" pitchFamily="34" charset="0"/>
              <a:buChar char="•"/>
            </a:pPr>
            <a:endParaRPr lang="tr-TR" sz="1600" b="1" dirty="0" smtClean="0"/>
          </a:p>
          <a:p>
            <a:r>
              <a:rPr lang="tr-TR" sz="1600" dirty="0" smtClean="0"/>
              <a:t>Dünyanın çeşitli ülkelerinden misafir </a:t>
            </a:r>
            <a:r>
              <a:rPr lang="tr-TR" sz="1600" dirty="0"/>
              <a:t>edilen yabancı basın kuruluşlarının </a:t>
            </a:r>
            <a:r>
              <a:rPr lang="tr-TR" sz="1600" dirty="0" smtClean="0"/>
              <a:t>editörlerine </a:t>
            </a:r>
            <a:r>
              <a:rPr lang="tr-TR" sz="1600" dirty="0"/>
              <a:t>Birliğimiz faaliyetleri, </a:t>
            </a:r>
            <a:r>
              <a:rPr lang="tr-TR" sz="1600" dirty="0" smtClean="0"/>
              <a:t>fuarlar </a:t>
            </a:r>
            <a:r>
              <a:rPr lang="tr-TR" sz="1600" dirty="0"/>
              <a:t>ve Türk Tekstil Sektörü hakkında bilgilendirme </a:t>
            </a:r>
            <a:r>
              <a:rPr lang="tr-TR" sz="1600" dirty="0" smtClean="0"/>
              <a:t>yapılmış, gerçekleştirilen röportajlar ilgili ülkelerdeki </a:t>
            </a:r>
            <a:r>
              <a:rPr lang="tr-TR" sz="1600" dirty="0"/>
              <a:t>sektörel dernekler, şirketler ve </a:t>
            </a:r>
            <a:r>
              <a:rPr lang="tr-TR" sz="1600" dirty="0" smtClean="0"/>
              <a:t>sektördeki yöneticilere dağıtımı </a:t>
            </a:r>
            <a:r>
              <a:rPr lang="tr-TR" sz="1600" dirty="0"/>
              <a:t>gerçekleştirilen süreli yayınlarda yer almıştır. </a:t>
            </a:r>
          </a:p>
        </p:txBody>
      </p:sp>
      <p:pic>
        <p:nvPicPr>
          <p:cNvPr id="8" name="Picture 2"/>
          <p:cNvPicPr>
            <a:picLocks noChangeAspect="1" noChangeArrowheads="1"/>
          </p:cNvPicPr>
          <p:nvPr/>
        </p:nvPicPr>
        <p:blipFill>
          <a:blip r:embed="rId5" cstate="print"/>
          <a:srcRect/>
          <a:stretch>
            <a:fillRect/>
          </a:stretch>
        </p:blipFill>
        <p:spPr bwMode="auto">
          <a:xfrm>
            <a:off x="5436096" y="3897289"/>
            <a:ext cx="3270550" cy="2412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descr="C:\Users\arslane\Pictures\ibrahim.burkay.diyalog.tekstil.romanya.JPG"/>
          <p:cNvPicPr>
            <a:picLocks noChangeAspect="1" noChangeArrowheads="1"/>
          </p:cNvPicPr>
          <p:nvPr/>
        </p:nvPicPr>
        <p:blipFill>
          <a:blip r:embed="rId6" cstate="print"/>
          <a:srcRect/>
          <a:stretch>
            <a:fillRect/>
          </a:stretch>
        </p:blipFill>
        <p:spPr bwMode="auto">
          <a:xfrm>
            <a:off x="5436096" y="1268760"/>
            <a:ext cx="3174717" cy="2468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spTree>
    <p:extLst>
      <p:ext uri="{BB962C8B-B14F-4D97-AF65-F5344CB8AC3E}">
        <p14:creationId xmlns:p14="http://schemas.microsoft.com/office/powerpoint/2010/main" val="310917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graphicFrame>
        <p:nvGraphicFramePr>
          <p:cNvPr id="7" name="6 Tablo"/>
          <p:cNvGraphicFramePr>
            <a:graphicFrameLocks noGrp="1"/>
          </p:cNvGraphicFramePr>
          <p:nvPr>
            <p:extLst>
              <p:ext uri="{D42A27DB-BD31-4B8C-83A1-F6EECF244321}">
                <p14:modId xmlns:p14="http://schemas.microsoft.com/office/powerpoint/2010/main" val="212494433"/>
              </p:ext>
            </p:extLst>
          </p:nvPr>
        </p:nvGraphicFramePr>
        <p:xfrm>
          <a:off x="827584" y="1340765"/>
          <a:ext cx="7416823" cy="4639403"/>
        </p:xfrm>
        <a:graphic>
          <a:graphicData uri="http://schemas.openxmlformats.org/drawingml/2006/table">
            <a:tbl>
              <a:tblPr/>
              <a:tblGrid>
                <a:gridCol w="2099636"/>
                <a:gridCol w="1659847"/>
                <a:gridCol w="1418673"/>
                <a:gridCol w="2238667"/>
              </a:tblGrid>
              <a:tr h="219952">
                <a:tc>
                  <a:txBody>
                    <a:bodyPr/>
                    <a:lstStyle/>
                    <a:p>
                      <a:pPr algn="ctr" fontAlgn="ctr"/>
                      <a:r>
                        <a:rPr lang="tr-TR" sz="1600" b="1" i="0" u="none" strike="noStrike" dirty="0">
                          <a:solidFill>
                            <a:schemeClr val="tx1"/>
                          </a:solidFill>
                          <a:latin typeface="+mn-lt"/>
                        </a:rPr>
                        <a:t>FAALİYET ADI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YER</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TARİH</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FAALİYET TÜRÜ</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903">
                <a:tc>
                  <a:txBody>
                    <a:bodyPr/>
                    <a:lstStyle/>
                    <a:p>
                      <a:pPr algn="ctr" fontAlgn="ctr"/>
                      <a:r>
                        <a:rPr lang="tr-TR" sz="1200" b="0" i="0" u="none" strike="noStrike" dirty="0">
                          <a:solidFill>
                            <a:schemeClr val="tx1"/>
                          </a:solidFill>
                          <a:latin typeface="+mn-lt"/>
                        </a:rPr>
                        <a:t>HEIMTEXTIL FRANKFURT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FRANKFURT</a:t>
                      </a:r>
                      <a:br>
                        <a:rPr lang="tr-TR" sz="1200" b="0" i="0" u="none" strike="noStrike" dirty="0">
                          <a:solidFill>
                            <a:schemeClr val="tx1"/>
                          </a:solidFill>
                          <a:latin typeface="+mn-lt"/>
                        </a:rPr>
                      </a:br>
                      <a:r>
                        <a:rPr lang="tr-TR" sz="1200" b="0" i="0" u="none" strike="noStrike" dirty="0">
                          <a:solidFill>
                            <a:schemeClr val="tx1"/>
                          </a:solidFill>
                          <a:latin typeface="+mn-lt"/>
                        </a:rPr>
                        <a:t>ALMANYA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14-17 OCAK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TREND ALANI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dirty="0">
                          <a:solidFill>
                            <a:schemeClr val="tx1"/>
                          </a:solidFill>
                          <a:latin typeface="+mn-lt"/>
                        </a:rPr>
                        <a:t>PV  NEWYORK</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ABD</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13-14 OCAK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903">
                <a:tc>
                  <a:txBody>
                    <a:bodyPr/>
                    <a:lstStyle/>
                    <a:p>
                      <a:pPr algn="ctr" fontAlgn="ctr"/>
                      <a:r>
                        <a:rPr lang="tr-TR" sz="1200" b="0" i="0" u="none" strike="noStrike" dirty="0">
                          <a:solidFill>
                            <a:schemeClr val="tx1"/>
                          </a:solidFill>
                          <a:latin typeface="+mn-lt"/>
                        </a:rPr>
                        <a:t>ÖZBEKİSTAN OTEL ÖZEL NİTELİKLİ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BURSA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21.01.2015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ÖZEL NİTELİKLİ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903">
                <a:tc>
                  <a:txBody>
                    <a:bodyPr/>
                    <a:lstStyle/>
                    <a:p>
                      <a:pPr algn="ctr" fontAlgn="ctr"/>
                      <a:r>
                        <a:rPr lang="tr-TR" sz="1200" b="0" i="0" u="none" strike="noStrike" dirty="0">
                          <a:solidFill>
                            <a:schemeClr val="tx1"/>
                          </a:solidFill>
                          <a:latin typeface="+mn-lt"/>
                        </a:rPr>
                        <a:t>WOOLWORTHS ÖZEL NİTELİKLİ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 ŞUBAT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ÖZEL NİTELİKLİ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TEXWORLD PARİS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FRANSA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9-12 ŞUBAT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INFO STAND/TREND ALANI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PREMIERE VISION PARİS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FRANSA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10-12 ŞUBAT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DERGİ STANDI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PREMIERE VISON ISTANBUL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11-13 MART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INFO STAND</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ATIL KUTOĞLU DEFİLESİ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PARİS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18 MART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DEFİLE</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903">
                <a:tc>
                  <a:txBody>
                    <a:bodyPr/>
                    <a:lstStyle/>
                    <a:p>
                      <a:pPr algn="ctr" fontAlgn="ctr"/>
                      <a:r>
                        <a:rPr lang="tr-TR" sz="1200" b="0" i="0" u="none" strike="noStrike">
                          <a:solidFill>
                            <a:schemeClr val="tx1"/>
                          </a:solidFill>
                          <a:latin typeface="+mn-lt"/>
                        </a:rPr>
                        <a:t>TEXWORLD 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07-09 NİSAN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ALIM HEYETİ-BASIN HEYETİ-ÖZEL NİTELİKLİ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TEXWORLD 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07-09 NİSAN 2016</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INFO STAND</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430">
                <a:tc>
                  <a:txBody>
                    <a:bodyPr/>
                    <a:lstStyle/>
                    <a:p>
                      <a:pPr algn="ctr" fontAlgn="ctr"/>
                      <a:r>
                        <a:rPr lang="tr-TR" sz="1200" b="0" i="0" u="none" strike="noStrike">
                          <a:solidFill>
                            <a:schemeClr val="tx1"/>
                          </a:solidFill>
                          <a:latin typeface="+mn-lt"/>
                        </a:rPr>
                        <a:t>COMO SEKTÖREL TİCARET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COMO/İTALYA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25-30 NİSAN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SEKTÖREL TİCARET HEYETİ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EVTEKS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19-23 Mayıs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BASIN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952">
                <a:tc>
                  <a:txBody>
                    <a:bodyPr/>
                    <a:lstStyle/>
                    <a:p>
                      <a:pPr algn="ctr" fontAlgn="ctr"/>
                      <a:r>
                        <a:rPr lang="tr-TR" sz="1200" b="0" i="0" u="none" strike="noStrike">
                          <a:solidFill>
                            <a:schemeClr val="tx1"/>
                          </a:solidFill>
                          <a:latin typeface="+mn-lt"/>
                        </a:rPr>
                        <a:t>DENIM PREMIERE VISION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BARSELONA/İSPANYA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27-28 MAYIS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903">
                <a:tc>
                  <a:txBody>
                    <a:bodyPr/>
                    <a:lstStyle/>
                    <a:p>
                      <a:pPr algn="ctr" fontAlgn="ctr"/>
                      <a:r>
                        <a:rPr lang="tr-TR" sz="1200" b="0" i="0" u="none" strike="noStrike">
                          <a:solidFill>
                            <a:schemeClr val="tx1"/>
                          </a:solidFill>
                          <a:latin typeface="+mn-lt"/>
                        </a:rPr>
                        <a:t>EV STİL FUARI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BURSA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28-31 MAYIS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
                      </a:r>
                      <a:br>
                        <a:rPr lang="tr-TR" sz="1200" b="0" i="0" u="none" strike="noStrike" dirty="0">
                          <a:solidFill>
                            <a:schemeClr val="tx1"/>
                          </a:solidFill>
                          <a:latin typeface="+mn-lt"/>
                        </a:rPr>
                      </a:br>
                      <a:r>
                        <a:rPr lang="tr-TR" sz="1200" b="0" i="0" u="none" strike="noStrike" dirty="0">
                          <a:solidFill>
                            <a:schemeClr val="tx1"/>
                          </a:solidFill>
                          <a:latin typeface="+mn-lt"/>
                        </a:rPr>
                        <a:t>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spTree>
    <p:extLst>
      <p:ext uri="{BB962C8B-B14F-4D97-AF65-F5344CB8AC3E}">
        <p14:creationId xmlns:p14="http://schemas.microsoft.com/office/powerpoint/2010/main" val="310917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7" name="Rectangle 6"/>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graphicFrame>
        <p:nvGraphicFramePr>
          <p:cNvPr id="8" name="6 Tablo"/>
          <p:cNvGraphicFramePr>
            <a:graphicFrameLocks noGrp="1"/>
          </p:cNvGraphicFramePr>
          <p:nvPr>
            <p:extLst>
              <p:ext uri="{D42A27DB-BD31-4B8C-83A1-F6EECF244321}">
                <p14:modId xmlns:p14="http://schemas.microsoft.com/office/powerpoint/2010/main" val="2170009156"/>
              </p:ext>
            </p:extLst>
          </p:nvPr>
        </p:nvGraphicFramePr>
        <p:xfrm>
          <a:off x="971600" y="1340768"/>
          <a:ext cx="7224464" cy="4796740"/>
        </p:xfrm>
        <a:graphic>
          <a:graphicData uri="http://schemas.openxmlformats.org/drawingml/2006/table">
            <a:tbl>
              <a:tblPr/>
              <a:tblGrid>
                <a:gridCol w="2045181"/>
                <a:gridCol w="1616798"/>
                <a:gridCol w="1381879"/>
                <a:gridCol w="2180606"/>
              </a:tblGrid>
              <a:tr h="206631">
                <a:tc>
                  <a:txBody>
                    <a:bodyPr/>
                    <a:lstStyle/>
                    <a:p>
                      <a:pPr algn="ctr" fontAlgn="ctr"/>
                      <a:r>
                        <a:rPr lang="tr-TR" sz="1600" b="1" i="0" u="none" strike="noStrike" dirty="0">
                          <a:solidFill>
                            <a:schemeClr val="tx1"/>
                          </a:solidFill>
                          <a:latin typeface="+mn-lt"/>
                        </a:rPr>
                        <a:t>FAALİYET ADI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YER</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TARİH</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FAALİYET TÜRÜ</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dirty="0">
                          <a:solidFill>
                            <a:schemeClr val="tx1"/>
                          </a:solidFill>
                          <a:latin typeface="+mn-lt"/>
                        </a:rPr>
                        <a:t>TISSU PREMIER</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LILLE/FRANSA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10-11 HAZİRAN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dirty="0">
                          <a:solidFill>
                            <a:schemeClr val="tx1"/>
                          </a:solidFill>
                          <a:latin typeface="+mn-lt"/>
                        </a:rPr>
                        <a:t>PREMİER VISION NEW YORK</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ABD</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21-22 TEMMUZ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dirty="0">
                          <a:solidFill>
                            <a:schemeClr val="tx1"/>
                          </a:solidFill>
                          <a:latin typeface="+mn-lt"/>
                        </a:rPr>
                        <a:t>INTERTEXTILE SHANGHAI HOME TEXTILES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ŞANGAY / ÇİN</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26-28 AĞUSTOS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TEXWORLD PARİS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FRANSA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14-17 EYLÜL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INFO STAND</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PREMIERE VISION PARİS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FRANSA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15-17 EYLÜL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DERGİ STANDI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dirty="0">
                          <a:solidFill>
                            <a:schemeClr val="tx1"/>
                          </a:solidFill>
                          <a:latin typeface="+mn-lt"/>
                        </a:rPr>
                        <a:t>HEIMTEXTIL MOSCOW</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RUSYA FEDERASYONU</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23-25 EYLÜL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dirty="0">
                          <a:solidFill>
                            <a:schemeClr val="tx1"/>
                          </a:solidFill>
                          <a:latin typeface="+mn-lt"/>
                        </a:rPr>
                        <a:t>INTERTEXTILE SHANGHAI APPAREL FABRICS</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ŞANGAY / ÇİN</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13-15 EKİM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PREMIERE VISON ISTANBUL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21-23 EKİM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INFO STAND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PREMIERE VISON ISTANBUL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21-23 EKİM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en-US" sz="1200" b="0" i="0" u="none" strike="noStrike">
                          <a:solidFill>
                            <a:schemeClr val="tx1"/>
                          </a:solidFill>
                          <a:latin typeface="+mn-lt"/>
                        </a:rPr>
                        <a:t>SLEEP WELL EXPO 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21-24 EKİM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a:solidFill>
                            <a:schemeClr val="tx1"/>
                          </a:solidFill>
                          <a:latin typeface="+mn-lt"/>
                        </a:rPr>
                        <a:t>BURSA CONTRACT FUARI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BURSA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11-14 KASIM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
                      </a:r>
                      <a:br>
                        <a:rPr lang="tr-TR" sz="1200" b="0" i="0" u="none" strike="noStrike" dirty="0">
                          <a:solidFill>
                            <a:schemeClr val="tx1"/>
                          </a:solidFill>
                          <a:latin typeface="+mn-lt"/>
                        </a:rPr>
                      </a:br>
                      <a:r>
                        <a:rPr lang="tr-TR" sz="1200" b="0" i="0" u="none" strike="noStrike" dirty="0">
                          <a:solidFill>
                            <a:schemeClr val="tx1"/>
                          </a:solidFill>
                          <a:latin typeface="+mn-lt"/>
                        </a:rPr>
                        <a:t>ALIM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DENIM  PREMIERE VISION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BARSELONA/İSPANYA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18-19 KASIM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631">
                <a:tc>
                  <a:txBody>
                    <a:bodyPr/>
                    <a:lstStyle/>
                    <a:p>
                      <a:pPr algn="ctr" fontAlgn="ctr"/>
                      <a:r>
                        <a:rPr lang="tr-TR" sz="1200" b="0" i="0" u="none" strike="noStrike">
                          <a:solidFill>
                            <a:schemeClr val="tx1"/>
                          </a:solidFill>
                          <a:latin typeface="+mn-lt"/>
                        </a:rPr>
                        <a:t>TISSU PREMIER</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LİLLE/FRANSA</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25-26 KASIM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264">
                <a:tc>
                  <a:txBody>
                    <a:bodyPr/>
                    <a:lstStyle/>
                    <a:p>
                      <a:pPr algn="ctr" fontAlgn="ctr"/>
                      <a:r>
                        <a:rPr lang="tr-TR" sz="1200" b="0" i="0" u="none" strike="noStrike">
                          <a:solidFill>
                            <a:schemeClr val="tx1"/>
                          </a:solidFill>
                          <a:latin typeface="+mn-lt"/>
                        </a:rPr>
                        <a:t>İRAN TEKSTİL SEKTÖREL TİCARET HEYETİ</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İRAN</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29 Kasım-1 Aralık 2015</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SEKTÖREL TİCARET HEYETİ </a:t>
                      </a:r>
                    </a:p>
                  </a:txBody>
                  <a:tcPr marL="7002" marR="7002" marT="70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917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pic>
        <p:nvPicPr>
          <p:cNvPr id="7" name="Picture 5"/>
          <p:cNvPicPr>
            <a:picLocks noChangeAspect="1" noChangeArrowheads="1"/>
          </p:cNvPicPr>
          <p:nvPr/>
        </p:nvPicPr>
        <p:blipFill>
          <a:blip r:embed="rId5" cstate="print"/>
          <a:srcRect/>
          <a:stretch>
            <a:fillRect/>
          </a:stretch>
        </p:blipFill>
        <p:spPr bwMode="auto">
          <a:xfrm>
            <a:off x="5076056" y="3806485"/>
            <a:ext cx="3115813" cy="2282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V:\arslane\almanya\heimtextil frankfurt 2015\heimtextil2015.foto\Stand - Kopya.jpg"/>
          <p:cNvPicPr>
            <a:picLocks noChangeAspect="1" noChangeArrowheads="1"/>
          </p:cNvPicPr>
          <p:nvPr/>
        </p:nvPicPr>
        <p:blipFill>
          <a:blip r:embed="rId6" cstate="print"/>
          <a:srcRect/>
          <a:stretch>
            <a:fillRect/>
          </a:stretch>
        </p:blipFill>
        <p:spPr bwMode="auto">
          <a:xfrm>
            <a:off x="756791" y="1340768"/>
            <a:ext cx="3453953" cy="2282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descr="V:\arslane\almanya\heimtextil frankfurt 2015\heimtextil2015.foto\20150114_101245.jpg"/>
          <p:cNvPicPr>
            <a:picLocks noChangeAspect="1" noChangeArrowheads="1"/>
          </p:cNvPicPr>
          <p:nvPr/>
        </p:nvPicPr>
        <p:blipFill>
          <a:blip r:embed="rId7" cstate="print"/>
          <a:srcRect/>
          <a:stretch>
            <a:fillRect/>
          </a:stretch>
        </p:blipFill>
        <p:spPr bwMode="auto">
          <a:xfrm>
            <a:off x="756790" y="3789040"/>
            <a:ext cx="3453953" cy="2282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p:cNvPicPr>
            <a:picLocks noChangeAspect="1" noChangeArrowheads="1"/>
          </p:cNvPicPr>
          <p:nvPr/>
        </p:nvPicPr>
        <p:blipFill>
          <a:blip r:embed="rId8" cstate="print"/>
          <a:srcRect/>
          <a:stretch>
            <a:fillRect/>
          </a:stretch>
        </p:blipFill>
        <p:spPr bwMode="auto">
          <a:xfrm>
            <a:off x="5076056" y="1340768"/>
            <a:ext cx="3186175" cy="2142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spTree>
    <p:extLst>
      <p:ext uri="{BB962C8B-B14F-4D97-AF65-F5344CB8AC3E}">
        <p14:creationId xmlns:p14="http://schemas.microsoft.com/office/powerpoint/2010/main" val="310917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pic>
        <p:nvPicPr>
          <p:cNvPr id="7" name="Picture 1"/>
          <p:cNvPicPr>
            <a:picLocks noChangeAspect="1" noChangeArrowheads="1"/>
          </p:cNvPicPr>
          <p:nvPr/>
        </p:nvPicPr>
        <p:blipFill>
          <a:blip r:embed="rId5" cstate="print"/>
          <a:srcRect/>
          <a:stretch>
            <a:fillRect/>
          </a:stretch>
        </p:blipFill>
        <p:spPr bwMode="auto">
          <a:xfrm>
            <a:off x="442839" y="2204864"/>
            <a:ext cx="8437164" cy="2578578"/>
          </a:xfrm>
          <a:prstGeom prst="rect">
            <a:avLst/>
          </a:prstGeom>
          <a:noFill/>
          <a:ln w="9525">
            <a:noFill/>
            <a:miter lim="800000"/>
            <a:headEnd/>
            <a:tailEnd/>
          </a:ln>
        </p:spPr>
      </p:pic>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2016 TAKVİMİ</a:t>
            </a:r>
            <a:endParaRPr lang="tr-TR" dirty="0"/>
          </a:p>
        </p:txBody>
      </p:sp>
    </p:spTree>
    <p:extLst>
      <p:ext uri="{BB962C8B-B14F-4D97-AF65-F5344CB8AC3E}">
        <p14:creationId xmlns:p14="http://schemas.microsoft.com/office/powerpoint/2010/main" val="310917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graphicFrame>
        <p:nvGraphicFramePr>
          <p:cNvPr id="7" name="8 Tablo"/>
          <p:cNvGraphicFramePr>
            <a:graphicFrameLocks noGrp="1"/>
          </p:cNvGraphicFramePr>
          <p:nvPr>
            <p:extLst>
              <p:ext uri="{D42A27DB-BD31-4B8C-83A1-F6EECF244321}">
                <p14:modId xmlns:p14="http://schemas.microsoft.com/office/powerpoint/2010/main" val="1951045794"/>
              </p:ext>
            </p:extLst>
          </p:nvPr>
        </p:nvGraphicFramePr>
        <p:xfrm>
          <a:off x="752255" y="1916832"/>
          <a:ext cx="7632847" cy="3050886"/>
        </p:xfrm>
        <a:graphic>
          <a:graphicData uri="http://schemas.openxmlformats.org/drawingml/2006/table">
            <a:tbl>
              <a:tblPr/>
              <a:tblGrid>
                <a:gridCol w="2066706"/>
                <a:gridCol w="1966163"/>
                <a:gridCol w="1396423"/>
                <a:gridCol w="2203555"/>
              </a:tblGrid>
              <a:tr h="212044">
                <a:tc>
                  <a:txBody>
                    <a:bodyPr/>
                    <a:lstStyle/>
                    <a:p>
                      <a:pPr algn="ctr" fontAlgn="ctr"/>
                      <a:r>
                        <a:rPr lang="tr-TR" sz="1600" b="1" i="0" u="none" strike="noStrike" dirty="0">
                          <a:solidFill>
                            <a:schemeClr val="tx1"/>
                          </a:solidFill>
                          <a:latin typeface="+mn-lt"/>
                          <a:cs typeface="Arial" pitchFamily="34" charset="0"/>
                        </a:rPr>
                        <a:t>FAALİYET ADI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cs typeface="Arial" pitchFamily="34" charset="0"/>
                        </a:rPr>
                        <a:t>YER</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chemeClr val="tx1"/>
                          </a:solidFill>
                          <a:latin typeface="+mn-lt"/>
                          <a:cs typeface="Arial" pitchFamily="34" charset="0"/>
                        </a:rPr>
                        <a:t>TARİH</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cs typeface="Arial" pitchFamily="34" charset="0"/>
                        </a:rPr>
                        <a:t>FAALİYET TÜRÜ</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45">
                <a:tc>
                  <a:txBody>
                    <a:bodyPr/>
                    <a:lstStyle/>
                    <a:p>
                      <a:pPr algn="ctr" fontAlgn="ctr"/>
                      <a:r>
                        <a:rPr lang="tr-TR" sz="1200" b="0" i="0" u="none" strike="noStrike" dirty="0">
                          <a:solidFill>
                            <a:schemeClr val="tx1"/>
                          </a:solidFill>
                          <a:latin typeface="+mn-lt"/>
                          <a:cs typeface="Arial" pitchFamily="34" charset="0"/>
                        </a:rPr>
                        <a:t>HEIMTEXTIL FRANKFURT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FRANKFURT</a:t>
                      </a:r>
                      <a:br>
                        <a:rPr lang="tr-TR" sz="1200" b="0" i="0" u="none" strike="noStrike" dirty="0">
                          <a:solidFill>
                            <a:schemeClr val="tx1"/>
                          </a:solidFill>
                          <a:latin typeface="+mn-lt"/>
                          <a:cs typeface="Arial" pitchFamily="34" charset="0"/>
                        </a:rPr>
                      </a:br>
                      <a:r>
                        <a:rPr lang="tr-TR" sz="1200" b="0" i="0" u="none" strike="noStrike" dirty="0">
                          <a:solidFill>
                            <a:schemeClr val="tx1"/>
                          </a:solidFill>
                          <a:latin typeface="+mn-lt"/>
                          <a:cs typeface="Arial" pitchFamily="34" charset="0"/>
                        </a:rPr>
                        <a:t>ALMANYA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12-15 OCAK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TREND ALANI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PV  NEWYORK</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ABD</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19-20 OCAK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dirty="0">
                          <a:solidFill>
                            <a:schemeClr val="tx1"/>
                          </a:solidFill>
                          <a:latin typeface="+mn-lt"/>
                          <a:cs typeface="Arial" pitchFamily="34" charset="0"/>
                        </a:rPr>
                        <a:t>TEXWORLD PARİS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FRANSA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15-18 ŞUBAT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INFO STAND/TREND ALANI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PREMIERE VISION PARİS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FRANSA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16-18 ŞUBAT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DERGİ STANDI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dirty="0">
                          <a:solidFill>
                            <a:schemeClr val="tx1"/>
                          </a:solidFill>
                          <a:latin typeface="+mn-lt"/>
                          <a:cs typeface="Arial" pitchFamily="34" charset="0"/>
                        </a:rPr>
                        <a:t>PREMIERE VISON ISTANBUL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23-25 MART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INFO STAND</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PREMIERE VISION 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23-25 MART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ALIM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945">
                <a:tc>
                  <a:txBody>
                    <a:bodyPr/>
                    <a:lstStyle/>
                    <a:p>
                      <a:pPr algn="ctr" fontAlgn="ctr"/>
                      <a:r>
                        <a:rPr lang="tr-TR" sz="1200" b="0" i="0" u="none" strike="noStrike">
                          <a:solidFill>
                            <a:schemeClr val="tx1"/>
                          </a:solidFill>
                          <a:latin typeface="+mn-lt"/>
                          <a:cs typeface="Arial" pitchFamily="34" charset="0"/>
                        </a:rPr>
                        <a:t>COMO SEKTÖREL TİCARET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COMO/İTALYA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25-30 NİSAN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SEKTÖREL TİCARET HEYETİ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110">
                <a:tc>
                  <a:txBody>
                    <a:bodyPr/>
                    <a:lstStyle/>
                    <a:p>
                      <a:pPr algn="ctr" fontAlgn="ctr"/>
                      <a:r>
                        <a:rPr lang="tr-TR" sz="1200" b="0" i="0" u="none" strike="noStrike">
                          <a:solidFill>
                            <a:schemeClr val="tx1"/>
                          </a:solidFill>
                          <a:latin typeface="+mn-lt"/>
                          <a:cs typeface="Arial" pitchFamily="34" charset="0"/>
                        </a:rPr>
                        <a:t>EVTEKS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17-21 Mayıs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BASIN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DENIM PREMIERE VISION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BARSELONA/İSPANYA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18-19 MAYIS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TISSU PREMIER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LİLLE/FRANSA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25-26 MAYIS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044">
                <a:tc>
                  <a:txBody>
                    <a:bodyPr/>
                    <a:lstStyle/>
                    <a:p>
                      <a:pPr algn="ctr" fontAlgn="ctr"/>
                      <a:r>
                        <a:rPr lang="tr-TR" sz="1200" b="0" i="0" u="none" strike="noStrike">
                          <a:solidFill>
                            <a:schemeClr val="tx1"/>
                          </a:solidFill>
                          <a:latin typeface="+mn-lt"/>
                          <a:cs typeface="Arial" pitchFamily="34" charset="0"/>
                        </a:rPr>
                        <a:t>PREMİER VISION NEW YORK</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ABD</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cs typeface="Arial" pitchFamily="34" charset="0"/>
                        </a:rPr>
                        <a:t>19-20 TEMMUZ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cs typeface="Arial" pitchFamily="34" charset="0"/>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2016 TAKVİMİ</a:t>
            </a:r>
            <a:endParaRPr lang="tr-TR" dirty="0"/>
          </a:p>
        </p:txBody>
      </p:sp>
    </p:spTree>
    <p:extLst>
      <p:ext uri="{BB962C8B-B14F-4D97-AF65-F5344CB8AC3E}">
        <p14:creationId xmlns:p14="http://schemas.microsoft.com/office/powerpoint/2010/main" val="417105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graphicFrame>
        <p:nvGraphicFramePr>
          <p:cNvPr id="7" name="7 Tablo"/>
          <p:cNvGraphicFramePr>
            <a:graphicFrameLocks noGrp="1"/>
          </p:cNvGraphicFramePr>
          <p:nvPr>
            <p:extLst>
              <p:ext uri="{D42A27DB-BD31-4B8C-83A1-F6EECF244321}">
                <p14:modId xmlns:p14="http://schemas.microsoft.com/office/powerpoint/2010/main" val="3525177895"/>
              </p:ext>
            </p:extLst>
          </p:nvPr>
        </p:nvGraphicFramePr>
        <p:xfrm>
          <a:off x="611560" y="1484784"/>
          <a:ext cx="7992887" cy="4470725"/>
        </p:xfrm>
        <a:graphic>
          <a:graphicData uri="http://schemas.openxmlformats.org/drawingml/2006/table">
            <a:tbl>
              <a:tblPr/>
              <a:tblGrid>
                <a:gridCol w="2164192"/>
                <a:gridCol w="2058907"/>
                <a:gridCol w="1462292"/>
                <a:gridCol w="2307496"/>
              </a:tblGrid>
              <a:tr h="209537">
                <a:tc>
                  <a:txBody>
                    <a:bodyPr/>
                    <a:lstStyle/>
                    <a:p>
                      <a:pPr algn="ctr" fontAlgn="ctr"/>
                      <a:r>
                        <a:rPr lang="tr-TR" sz="1600" b="1" i="0" u="none" strike="noStrike" dirty="0">
                          <a:solidFill>
                            <a:schemeClr val="tx1"/>
                          </a:solidFill>
                          <a:latin typeface="+mn-lt"/>
                        </a:rPr>
                        <a:t>FAALİYET ADI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chemeClr val="tx1"/>
                          </a:solidFill>
                          <a:latin typeface="+mn-lt"/>
                        </a:rPr>
                        <a:t>YER</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chemeClr val="tx1"/>
                          </a:solidFill>
                          <a:latin typeface="+mn-lt"/>
                        </a:rPr>
                        <a:t>TARİH</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chemeClr val="tx1"/>
                          </a:solidFill>
                          <a:latin typeface="+mn-lt"/>
                        </a:rPr>
                        <a:t>FAALİYET TÜRÜ</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29">
                <a:tc>
                  <a:txBody>
                    <a:bodyPr/>
                    <a:lstStyle/>
                    <a:p>
                      <a:pPr algn="ctr" fontAlgn="ctr"/>
                      <a:r>
                        <a:rPr lang="tr-TR" sz="1200" b="0" i="0" u="none" strike="noStrike">
                          <a:solidFill>
                            <a:schemeClr val="tx1"/>
                          </a:solidFill>
                          <a:latin typeface="+mn-lt"/>
                        </a:rPr>
                        <a:t>INTERTEXTILE SHANGHAI HOME TEXTILES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ŞANGAY / ÇİN</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24-27 AĞUSTOS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dirty="0">
                          <a:solidFill>
                            <a:schemeClr val="tx1"/>
                          </a:solidFill>
                          <a:latin typeface="+mn-lt"/>
                        </a:rPr>
                        <a:t>TEXWORLD PARİS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FRANSA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12-15 EYLÜL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INFO STAND</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a:solidFill>
                            <a:schemeClr val="tx1"/>
                          </a:solidFill>
                          <a:latin typeface="+mn-lt"/>
                        </a:rPr>
                        <a:t>PREMIERE VISION PARİS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FRANSA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13-15 EYLÜL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DERGİ STANDI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a:solidFill>
                            <a:schemeClr val="tx1"/>
                          </a:solidFill>
                          <a:latin typeface="+mn-lt"/>
                        </a:rPr>
                        <a:t>HEIMTEXTIL MOSCOW</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RUSYA FEDERASYONU</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20-23 EYLÜL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29">
                <a:tc>
                  <a:txBody>
                    <a:bodyPr/>
                    <a:lstStyle/>
                    <a:p>
                      <a:pPr algn="ctr" fontAlgn="ctr"/>
                      <a:r>
                        <a:rPr lang="tr-TR" sz="1200" b="0" i="0" u="none" strike="noStrike">
                          <a:solidFill>
                            <a:schemeClr val="tx1"/>
                          </a:solidFill>
                          <a:latin typeface="+mn-lt"/>
                        </a:rPr>
                        <a:t>INTERTEXTILE SHANGHAI APPAREL FABRICS</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ŞANGAY / ÇİN</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11-13 EKİM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2520">
                <a:tc>
                  <a:txBody>
                    <a:bodyPr/>
                    <a:lstStyle/>
                    <a:p>
                      <a:pPr algn="ctr" fontAlgn="ctr"/>
                      <a:r>
                        <a:rPr lang="tr-TR" sz="1200" b="0" i="0" u="none" strike="noStrike">
                          <a:solidFill>
                            <a:schemeClr val="tx1"/>
                          </a:solidFill>
                          <a:latin typeface="+mn-lt"/>
                        </a:rPr>
                        <a:t>PREMIERE VISON ISTANBUL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Eki.16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INFO STAND / ALIM HEYETİ-BASIN HEYETİ-ÖZEL NİTELİKLİ ALIM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029">
                <a:tc>
                  <a:txBody>
                    <a:bodyPr/>
                    <a:lstStyle/>
                    <a:p>
                      <a:pPr algn="ctr" fontAlgn="ctr"/>
                      <a:r>
                        <a:rPr lang="en-US" sz="1200" b="0" i="0" u="none" strike="noStrike" dirty="0">
                          <a:solidFill>
                            <a:schemeClr val="tx1"/>
                          </a:solidFill>
                          <a:latin typeface="+mn-lt"/>
                        </a:rPr>
                        <a:t>SLEEP WELL EXPO ALIM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İSTANBUL</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20-23 EKİM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ALIM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a:solidFill>
                            <a:schemeClr val="tx1"/>
                          </a:solidFill>
                          <a:latin typeface="+mn-lt"/>
                        </a:rPr>
                        <a:t>TISSU PREMIER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LİLLE/FRANSA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KASIM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a:solidFill>
                            <a:schemeClr val="tx1"/>
                          </a:solidFill>
                          <a:latin typeface="+mn-lt"/>
                        </a:rPr>
                        <a:t>BURSA CONTRACT FUARI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BURSA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KASIM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ALIM HEYETİ</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a:solidFill>
                            <a:schemeClr val="tx1"/>
                          </a:solidFill>
                          <a:latin typeface="+mn-lt"/>
                        </a:rPr>
                        <a:t>DENIM BY PREMIERE VISION </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BARSELONA/İSPANYA</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KASIM 2016</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MİLLİ KATILIM</a:t>
                      </a: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dirty="0" smtClean="0">
                          <a:solidFill>
                            <a:schemeClr val="tx1"/>
                          </a:solidFill>
                          <a:latin typeface="+mn-lt"/>
                        </a:rPr>
                        <a:t>8. ULUSLARARASI</a:t>
                      </a:r>
                      <a:r>
                        <a:rPr lang="tr-TR" sz="1200" b="0" i="0" u="none" strike="noStrike" baseline="0" dirty="0" smtClean="0">
                          <a:solidFill>
                            <a:schemeClr val="tx1"/>
                          </a:solidFill>
                          <a:latin typeface="+mn-lt"/>
                        </a:rPr>
                        <a:t> ARGE PROJE PAZARI</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BURSA</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2016</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ULUSLARARASI</a:t>
                      </a:r>
                      <a:r>
                        <a:rPr lang="tr-TR" sz="1200" b="0" i="0" u="none" strike="noStrike" baseline="0" dirty="0" smtClean="0">
                          <a:solidFill>
                            <a:schemeClr val="tx1"/>
                          </a:solidFill>
                          <a:latin typeface="+mn-lt"/>
                        </a:rPr>
                        <a:t> PROJE PAZARI</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dirty="0" smtClean="0">
                          <a:solidFill>
                            <a:schemeClr val="tx1"/>
                          </a:solidFill>
                          <a:latin typeface="+mn-lt"/>
                        </a:rPr>
                        <a:t>6. TÜRKİYE</a:t>
                      </a:r>
                      <a:r>
                        <a:rPr lang="tr-TR" sz="1200" b="0" i="0" u="none" strike="noStrike" baseline="0" dirty="0" smtClean="0">
                          <a:solidFill>
                            <a:schemeClr val="tx1"/>
                          </a:solidFill>
                          <a:latin typeface="+mn-lt"/>
                        </a:rPr>
                        <a:t> EV TEKSTİLİ TASARIM YARIŞMASI</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BURSA</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2016</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TASARIM YARIŞMASI</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7">
                <a:tc>
                  <a:txBody>
                    <a:bodyPr/>
                    <a:lstStyle/>
                    <a:p>
                      <a:pPr algn="ctr" fontAlgn="ctr"/>
                      <a:r>
                        <a:rPr lang="tr-TR" sz="1200" b="0" i="0" u="none" strike="noStrike" dirty="0" smtClean="0">
                          <a:solidFill>
                            <a:schemeClr val="tx1"/>
                          </a:solidFill>
                          <a:latin typeface="+mn-lt"/>
                        </a:rPr>
                        <a:t>TEKSTİL VE TEKNİK TEKSTİL MÜKEMMELİYET</a:t>
                      </a:r>
                      <a:r>
                        <a:rPr lang="tr-TR" sz="1200" b="0" i="0" u="none" strike="noStrike" baseline="0" dirty="0" smtClean="0">
                          <a:solidFill>
                            <a:schemeClr val="tx1"/>
                          </a:solidFill>
                          <a:latin typeface="+mn-lt"/>
                        </a:rPr>
                        <a:t> MERKEZİ </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BURSA</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2016</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chemeClr val="tx1"/>
                          </a:solidFill>
                          <a:latin typeface="+mn-lt"/>
                        </a:rPr>
                        <a:t>ARGE</a:t>
                      </a:r>
                      <a:r>
                        <a:rPr lang="tr-TR" sz="1200" b="0" i="0" u="none" strike="noStrike" baseline="0" dirty="0" smtClean="0">
                          <a:solidFill>
                            <a:schemeClr val="tx1"/>
                          </a:solidFill>
                          <a:latin typeface="+mn-lt"/>
                        </a:rPr>
                        <a:t> VE KOORDİNASYON MERKEZİ</a:t>
                      </a:r>
                      <a:endParaRPr lang="tr-TR" sz="1200" b="0" i="0" u="none" strike="noStrike" dirty="0">
                        <a:solidFill>
                          <a:schemeClr val="tx1"/>
                        </a:solidFill>
                        <a:latin typeface="+mn-lt"/>
                      </a:endParaRPr>
                    </a:p>
                  </a:txBody>
                  <a:tcPr marL="6694" marR="6694" marT="6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2016 TAKVİMİ</a:t>
            </a:r>
            <a:endParaRPr lang="tr-TR" dirty="0"/>
          </a:p>
        </p:txBody>
      </p:sp>
    </p:spTree>
    <p:extLst>
      <p:ext uri="{BB962C8B-B14F-4D97-AF65-F5344CB8AC3E}">
        <p14:creationId xmlns:p14="http://schemas.microsoft.com/office/powerpoint/2010/main" val="417105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2016 YILI HEDEFİ</a:t>
            </a:r>
            <a:endParaRPr lang="tr-TR" dirty="0"/>
          </a:p>
        </p:txBody>
      </p:sp>
      <p:sp>
        <p:nvSpPr>
          <p:cNvPr id="2" name="Rectangle 1"/>
          <p:cNvSpPr/>
          <p:nvPr/>
        </p:nvSpPr>
        <p:spPr>
          <a:xfrm>
            <a:off x="3419872" y="2348880"/>
            <a:ext cx="2387971" cy="369332"/>
          </a:xfrm>
          <a:prstGeom prst="rect">
            <a:avLst/>
          </a:prstGeom>
        </p:spPr>
        <p:txBody>
          <a:bodyPr wrap="square">
            <a:spAutoFit/>
          </a:bodyPr>
          <a:lstStyle/>
          <a:p>
            <a:pPr marL="533400" indent="-533400"/>
            <a:r>
              <a:rPr lang="tr-TR" altLang="tr-TR" b="1" dirty="0" smtClean="0">
                <a:cs typeface="Arial" panose="020B0604020202020204" pitchFamily="34" charset="0"/>
              </a:rPr>
              <a:t>2016 </a:t>
            </a:r>
            <a:r>
              <a:rPr lang="tr-TR" altLang="tr-TR" dirty="0" smtClean="0">
                <a:cs typeface="Arial" panose="020B0604020202020204" pitchFamily="34" charset="0"/>
              </a:rPr>
              <a:t>yılı ihracat hedefi</a:t>
            </a:r>
            <a:endParaRPr lang="tr-TR" dirty="0">
              <a:cs typeface="Arial" panose="020B0604020202020204" pitchFamily="34" charset="0"/>
            </a:endParaRPr>
          </a:p>
        </p:txBody>
      </p:sp>
      <p:pic>
        <p:nvPicPr>
          <p:cNvPr id="4102" name="Picture 6" descr="http://www.neticaret.com.tr/resimler/hedef-eticaret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481" y="4177133"/>
            <a:ext cx="4428519" cy="2348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03986" y="2843805"/>
            <a:ext cx="5622989" cy="707886"/>
          </a:xfrm>
          <a:prstGeom prst="rect">
            <a:avLst/>
          </a:prstGeom>
        </p:spPr>
        <p:txBody>
          <a:bodyPr wrap="square">
            <a:spAutoFit/>
          </a:bodyPr>
          <a:lstStyle/>
          <a:p>
            <a:r>
              <a:rPr lang="tr-TR" sz="4000" b="1" dirty="0" smtClean="0">
                <a:cs typeface="Arial" panose="020B0604020202020204" pitchFamily="34" charset="0"/>
              </a:rPr>
              <a:t>1 milyar 600 milyon dolar </a:t>
            </a:r>
            <a:endParaRPr lang="tr-TR" sz="4000" dirty="0"/>
          </a:p>
        </p:txBody>
      </p:sp>
    </p:spTree>
    <p:extLst>
      <p:ext uri="{BB962C8B-B14F-4D97-AF65-F5344CB8AC3E}">
        <p14:creationId xmlns:p14="http://schemas.microsoft.com/office/powerpoint/2010/main" val="417105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iliz.gunduz\Desktop\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 y="0"/>
            <a:ext cx="9143999" cy="688538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50447"/>
            <a:ext cx="5792905" cy="1646225"/>
          </a:xfrm>
          <a:prstGeom prst="rect">
            <a:avLst/>
          </a:prstGeom>
          <a:blipFill>
            <a:blip r:embed="rId4" cstate="print"/>
            <a:tile tx="0" ty="0" sx="100000" sy="100000" flip="none" algn="tl"/>
          </a:blipFill>
        </p:spPr>
      </p:pic>
    </p:spTree>
    <p:extLst>
      <p:ext uri="{BB962C8B-B14F-4D97-AF65-F5344CB8AC3E}">
        <p14:creationId xmlns:p14="http://schemas.microsoft.com/office/powerpoint/2010/main" val="201100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9" name="Başlık 1"/>
          <p:cNvSpPr>
            <a:spLocks noGrp="1"/>
          </p:cNvSpPr>
          <p:nvPr>
            <p:ph type="title"/>
          </p:nvPr>
        </p:nvSpPr>
        <p:spPr>
          <a:xfrm>
            <a:off x="107504" y="260648"/>
            <a:ext cx="5842992" cy="648072"/>
          </a:xfrm>
        </p:spPr>
        <p:txBody>
          <a:bodyPr>
            <a:normAutofit/>
          </a:bodyPr>
          <a:lstStyle/>
          <a:p>
            <a:pPr algn="l"/>
            <a:r>
              <a:rPr lang="tr-TR" altLang="tr-TR" sz="2000" b="1" dirty="0" smtClean="0">
                <a:cs typeface="Arial" pitchFamily="34" charset="0"/>
              </a:rPr>
              <a:t>ULUDAĞ TEKSTİL İHRACATÇILARI BİRLİĞİ (UTİB) </a:t>
            </a:r>
            <a:endParaRPr lang="tr-TR" sz="2000" b="1" dirty="0">
              <a:cs typeface="Arial" pitchFamily="34" charset="0"/>
            </a:endParaRPr>
          </a:p>
        </p:txBody>
      </p:sp>
      <p:sp>
        <p:nvSpPr>
          <p:cNvPr id="2" name="Rectangle 1"/>
          <p:cNvSpPr/>
          <p:nvPr/>
        </p:nvSpPr>
        <p:spPr>
          <a:xfrm>
            <a:off x="2286000" y="2564904"/>
            <a:ext cx="4572000" cy="1569660"/>
          </a:xfrm>
          <a:prstGeom prst="rect">
            <a:avLst/>
          </a:prstGeom>
        </p:spPr>
        <p:txBody>
          <a:bodyPr>
            <a:spAutoFit/>
          </a:bodyPr>
          <a:lstStyle/>
          <a:p>
            <a:pPr marL="457200" indent="-457200" algn="ctr">
              <a:buFont typeface="Arial" pitchFamily="34" charset="0"/>
              <a:buChar char="•"/>
            </a:pPr>
            <a:r>
              <a:rPr lang="tr-TR" altLang="tr-TR" sz="3200" dirty="0" smtClean="0">
                <a:cs typeface="Arial" pitchFamily="34" charset="0"/>
              </a:rPr>
              <a:t>2015 DEĞERLENDİRME</a:t>
            </a:r>
          </a:p>
          <a:p>
            <a:pPr marL="457200" indent="-457200" algn="ctr">
              <a:buFont typeface="Arial" pitchFamily="34" charset="0"/>
              <a:buChar char="•"/>
            </a:pPr>
            <a:r>
              <a:rPr lang="tr-TR" altLang="tr-TR" sz="3200" dirty="0" smtClean="0">
                <a:cs typeface="Arial" pitchFamily="34" charset="0"/>
              </a:rPr>
              <a:t>2015 FAALİYETLER</a:t>
            </a:r>
          </a:p>
          <a:p>
            <a:pPr marL="457200" indent="-457200" algn="ctr">
              <a:buFont typeface="Arial" pitchFamily="34" charset="0"/>
              <a:buChar char="•"/>
            </a:pPr>
            <a:r>
              <a:rPr lang="tr-TR" altLang="tr-TR" sz="3200" dirty="0" smtClean="0">
                <a:cs typeface="Arial" pitchFamily="34" charset="0"/>
              </a:rPr>
              <a:t>2016  TAKVİMİ </a:t>
            </a:r>
            <a:endParaRPr lang="tr-TR" sz="3200" dirty="0"/>
          </a:p>
        </p:txBody>
      </p:sp>
    </p:spTree>
    <p:extLst>
      <p:ext uri="{BB962C8B-B14F-4D97-AF65-F5344CB8AC3E}">
        <p14:creationId xmlns:p14="http://schemas.microsoft.com/office/powerpoint/2010/main" val="165815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9" name="Başlık 1"/>
          <p:cNvSpPr>
            <a:spLocks noGrp="1"/>
          </p:cNvSpPr>
          <p:nvPr>
            <p:ph type="title"/>
          </p:nvPr>
        </p:nvSpPr>
        <p:spPr>
          <a:xfrm>
            <a:off x="107504" y="260648"/>
            <a:ext cx="5842992" cy="648072"/>
          </a:xfrm>
        </p:spPr>
        <p:txBody>
          <a:bodyPr>
            <a:normAutofit fontScale="90000"/>
          </a:bodyPr>
          <a:lstStyle/>
          <a:p>
            <a:pPr algn="l"/>
            <a:r>
              <a:rPr lang="tr-TR" altLang="tr-TR" sz="2000" b="1" dirty="0" smtClean="0">
                <a:cs typeface="Arial" pitchFamily="34" charset="0"/>
              </a:rPr>
              <a:t>ULUDAĞ TEKSTİL İHRACATÇILARI BİRLİĞİ (UTİB) </a:t>
            </a:r>
            <a:r>
              <a:rPr lang="tr-TR" altLang="tr-TR" sz="1800" b="1" dirty="0" smtClean="0">
                <a:cs typeface="Arial" pitchFamily="34" charset="0"/>
              </a:rPr>
              <a:t/>
            </a:r>
            <a:br>
              <a:rPr lang="tr-TR" altLang="tr-TR" sz="1800" b="1" dirty="0" smtClean="0">
                <a:cs typeface="Arial" pitchFamily="34" charset="0"/>
              </a:rPr>
            </a:br>
            <a:r>
              <a:rPr lang="tr-TR" altLang="tr-TR" sz="2000" b="1" dirty="0" smtClean="0">
                <a:cs typeface="Arial" pitchFamily="34" charset="0"/>
              </a:rPr>
              <a:t> MAL </a:t>
            </a:r>
            <a:r>
              <a:rPr lang="tr-TR" altLang="tr-TR" sz="2000" b="1" dirty="0">
                <a:cs typeface="Arial" pitchFamily="34" charset="0"/>
              </a:rPr>
              <a:t>GRUBU BAZINDA </a:t>
            </a:r>
            <a:r>
              <a:rPr lang="tr-TR" altLang="tr-TR" sz="2000" b="1" dirty="0" smtClean="0">
                <a:cs typeface="Arial" pitchFamily="34" charset="0"/>
              </a:rPr>
              <a:t>İHRACAT </a:t>
            </a:r>
            <a:r>
              <a:rPr lang="tr-TR" altLang="tr-TR" sz="2000" b="1" dirty="0">
                <a:cs typeface="Arial" pitchFamily="34" charset="0"/>
              </a:rPr>
              <a:t>KAYITLARI</a:t>
            </a:r>
            <a:endParaRPr lang="tr-TR" sz="2000" b="1" dirty="0">
              <a:cs typeface="Arial" pitchFamily="34" charset="0"/>
            </a:endParaRPr>
          </a:p>
        </p:txBody>
      </p:sp>
      <p:graphicFrame>
        <p:nvGraphicFramePr>
          <p:cNvPr id="7" name="8 Tablo"/>
          <p:cNvGraphicFramePr>
            <a:graphicFrameLocks noGrp="1"/>
          </p:cNvGraphicFramePr>
          <p:nvPr>
            <p:extLst>
              <p:ext uri="{D42A27DB-BD31-4B8C-83A1-F6EECF244321}">
                <p14:modId xmlns:p14="http://schemas.microsoft.com/office/powerpoint/2010/main" val="385337571"/>
              </p:ext>
            </p:extLst>
          </p:nvPr>
        </p:nvGraphicFramePr>
        <p:xfrm>
          <a:off x="539552" y="1268760"/>
          <a:ext cx="8064894" cy="4969848"/>
        </p:xfrm>
        <a:graphic>
          <a:graphicData uri="http://schemas.openxmlformats.org/drawingml/2006/table">
            <a:tbl>
              <a:tblPr/>
              <a:tblGrid>
                <a:gridCol w="2958590"/>
                <a:gridCol w="1650965"/>
                <a:gridCol w="1650965"/>
                <a:gridCol w="1081164"/>
                <a:gridCol w="723210"/>
              </a:tblGrid>
              <a:tr h="132282">
                <a:tc gridSpan="5">
                  <a:txBody>
                    <a:bodyPr/>
                    <a:lstStyle/>
                    <a:p>
                      <a:pPr algn="ctr" fontAlgn="b"/>
                      <a:r>
                        <a:rPr lang="tr-TR" sz="1200" b="1" i="0" u="none" strike="noStrike" dirty="0">
                          <a:solidFill>
                            <a:schemeClr val="tx1"/>
                          </a:solidFill>
                          <a:latin typeface="+mn-lt"/>
                        </a:rPr>
                        <a:t>ULUDAĞ TEKSTİL İHRACATÇILARI BİRLİĞİ</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2282">
                <a:tc gridSpan="5">
                  <a:txBody>
                    <a:bodyPr/>
                    <a:lstStyle/>
                    <a:p>
                      <a:pPr algn="ctr" fontAlgn="b"/>
                      <a:r>
                        <a:rPr lang="tr-TR" sz="1200" b="1" i="0" u="none" strike="noStrike" dirty="0">
                          <a:solidFill>
                            <a:schemeClr val="tx1"/>
                          </a:solidFill>
                          <a:latin typeface="+mn-lt"/>
                        </a:rPr>
                        <a:t>MAL GRUBU RAPORU</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32282">
                <a:tc gridSpan="5">
                  <a:txBody>
                    <a:bodyPr/>
                    <a:lstStyle/>
                    <a:p>
                      <a:pPr algn="ctr" fontAlgn="b"/>
                      <a:r>
                        <a:rPr lang="tr-TR" sz="1200" b="1" i="0" u="none" strike="noStrike" dirty="0">
                          <a:solidFill>
                            <a:schemeClr val="tx1"/>
                          </a:solidFill>
                          <a:latin typeface="+mn-lt"/>
                        </a:rPr>
                        <a:t>( 1 OCAK-31 ARALIK)</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0550">
                <a:tc>
                  <a:txBody>
                    <a:bodyPr/>
                    <a:lstStyle/>
                    <a:p>
                      <a:pPr algn="l" fontAlgn="ctr"/>
                      <a:r>
                        <a:rPr lang="tr-TR" sz="1200" b="0" i="0" u="none" strike="noStrike">
                          <a:solidFill>
                            <a:schemeClr val="tx1"/>
                          </a:solidFill>
                          <a:latin typeface="+mn-lt"/>
                        </a:rPr>
                        <a:t> </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2014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2015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DEĞİŞİM %</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PAY</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1" i="0" u="none" strike="noStrike">
                          <a:solidFill>
                            <a:schemeClr val="tx1"/>
                          </a:solidFill>
                          <a:latin typeface="+mn-lt"/>
                        </a:rPr>
                        <a:t>ÜRÜN GRUBU</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FOB $</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FOB $</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FOB $</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DOKUMA KUMAŞLAR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905.087.567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774.977.422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-14,4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64,0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PAMUKLU (EV TEKSTİLİ)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139.204.150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115.608.111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-17,0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9,5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ÖRME KUMAŞLAR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118.715.914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81.199.128</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-31,6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dirty="0">
                          <a:solidFill>
                            <a:schemeClr val="tx1"/>
                          </a:solidFill>
                          <a:latin typeface="+mn-lt"/>
                        </a:rPr>
                        <a:t>SUNİ - SENTETİK İPLİKLER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96.625.906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78.574.241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-18,7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dirty="0">
                          <a:solidFill>
                            <a:schemeClr val="tx1"/>
                          </a:solidFill>
                          <a:latin typeface="+mn-lt"/>
                        </a:rPr>
                        <a:t>DOKUNMAMIŞ KUMAŞLAR VE EŞYALAR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51.245.895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59.195.622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15,5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DİĞER İPLİKLER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40.925.222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44.060.211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7,7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DİĞER HAZIR EŞYA (ÇADIR ÇUVAL VB.)</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24.618.411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32.951.036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33,8</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2,7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SUNİ - SENTETİK ELYAF</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12.712.811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10.822.547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-14,9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SUNİ - SENTETİK (SS) EV TEKSTİLİ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8.643.596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6.505.387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-24,7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PAMUK İPLİĞİ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2.339.271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3.726.414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59,3</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0,3</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YÜN ELYAFI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9.063.287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2.046.905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-77,4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0,2</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DİĞER EV TEKSTİLİ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118.699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491.581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314,1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ECZACILIK ÜRÜNLERİ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1.267.470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429.184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-66,1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SABUN VE YIKAMA MÜSTAHZARLARI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267.044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153.928</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-42,4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İPEK ELYAFI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16.000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64.200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301,3</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İPEK İPLİĞİ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3.835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3.615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-5,7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DİĞER ELYAFLAR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3.464</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UÇUCU YAĞLAR.KOZMETİKLER</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847</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1.571</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85,6</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PAMUK ELYAFI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5.415</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60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-98,9</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0" i="0" u="none" strike="noStrike">
                          <a:solidFill>
                            <a:schemeClr val="tx1"/>
                          </a:solidFill>
                          <a:latin typeface="+mn-lt"/>
                        </a:rPr>
                        <a:t>YÜN İPLİĞİ</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34.330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a:solidFill>
                            <a:schemeClr val="tx1"/>
                          </a:solidFill>
                          <a:latin typeface="+mn-lt"/>
                        </a:rPr>
                        <a:t>-100,0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200" b="0" i="0" u="none" strike="noStrike" dirty="0">
                          <a:solidFill>
                            <a:schemeClr val="tx1"/>
                          </a:solidFill>
                          <a:latin typeface="+mn-lt"/>
                        </a:rPr>
                        <a:t>0,0</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0550">
                <a:tc>
                  <a:txBody>
                    <a:bodyPr/>
                    <a:lstStyle/>
                    <a:p>
                      <a:pPr algn="l" fontAlgn="ctr"/>
                      <a:r>
                        <a:rPr lang="tr-TR" sz="1200" b="1" i="0" u="none" strike="noStrike">
                          <a:solidFill>
                            <a:schemeClr val="tx1"/>
                          </a:solidFill>
                          <a:latin typeface="+mn-lt"/>
                        </a:rPr>
                        <a:t>GENEL TOPLAM</a:t>
                      </a:r>
                    </a:p>
                  </a:txBody>
                  <a:tcPr marL="8268" marR="8268" marT="82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1.410.640.008</a:t>
                      </a:r>
                    </a:p>
                  </a:txBody>
                  <a:tcPr marL="8268" marR="8268" marT="82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1.210.612.476</a:t>
                      </a:r>
                    </a:p>
                  </a:txBody>
                  <a:tcPr marL="8268" marR="8268" marT="82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-14,2</a:t>
                      </a:r>
                    </a:p>
                  </a:txBody>
                  <a:tcPr marL="8268" marR="8268" marT="82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1" i="0" u="none" strike="noStrike" dirty="0">
                          <a:solidFill>
                            <a:schemeClr val="tx1"/>
                          </a:solidFill>
                          <a:latin typeface="+mn-lt"/>
                        </a:rPr>
                        <a:t>100,0</a:t>
                      </a:r>
                    </a:p>
                  </a:txBody>
                  <a:tcPr marL="8268" marR="8268" marT="82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863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8" name="Başlık 1"/>
          <p:cNvSpPr>
            <a:spLocks noGrp="1"/>
          </p:cNvSpPr>
          <p:nvPr>
            <p:ph type="title"/>
          </p:nvPr>
        </p:nvSpPr>
        <p:spPr>
          <a:xfrm>
            <a:off x="137395" y="92875"/>
            <a:ext cx="8363272" cy="922114"/>
          </a:xfrm>
        </p:spPr>
        <p:txBody>
          <a:bodyPr>
            <a:normAutofit/>
          </a:bodyPr>
          <a:lstStyle/>
          <a:p>
            <a:pPr algn="l"/>
            <a:r>
              <a:rPr lang="tr-TR" altLang="tr-TR" sz="1800" b="1" dirty="0" smtClean="0">
                <a:cs typeface="Arial" pitchFamily="34" charset="0"/>
              </a:rPr>
              <a:t>ULUDAĞ TEKSTİL İHRACATÇILARI BİRLİĞİ (UTİB) </a:t>
            </a:r>
            <a:br>
              <a:rPr lang="tr-TR" altLang="tr-TR" sz="1800" b="1" dirty="0" smtClean="0">
                <a:cs typeface="Arial" pitchFamily="34" charset="0"/>
              </a:rPr>
            </a:br>
            <a:r>
              <a:rPr lang="tr-TR" altLang="tr-TR" sz="1800" b="1" dirty="0" smtClean="0">
                <a:cs typeface="Arial" pitchFamily="34" charset="0"/>
              </a:rPr>
              <a:t>ÜLKE </a:t>
            </a:r>
            <a:r>
              <a:rPr lang="tr-TR" altLang="tr-TR" sz="1800" b="1" dirty="0">
                <a:cs typeface="Arial" pitchFamily="34" charset="0"/>
              </a:rPr>
              <a:t>BAZINDA </a:t>
            </a:r>
            <a:r>
              <a:rPr lang="tr-TR" altLang="tr-TR" sz="1800" b="1" dirty="0" smtClean="0">
                <a:cs typeface="Arial" pitchFamily="34" charset="0"/>
              </a:rPr>
              <a:t>İHRACAT </a:t>
            </a:r>
            <a:r>
              <a:rPr lang="tr-TR" altLang="tr-TR" sz="1800" b="1" dirty="0">
                <a:cs typeface="Arial" pitchFamily="34" charset="0"/>
              </a:rPr>
              <a:t>KAYITLARI</a:t>
            </a:r>
            <a:endParaRPr lang="tr-TR" sz="1800" b="1" dirty="0">
              <a:cs typeface="Arial" pitchFamily="34" charset="0"/>
            </a:endParaRPr>
          </a:p>
        </p:txBody>
      </p:sp>
      <p:graphicFrame>
        <p:nvGraphicFramePr>
          <p:cNvPr id="9" name="10 Tablo"/>
          <p:cNvGraphicFramePr>
            <a:graphicFrameLocks noGrp="1"/>
          </p:cNvGraphicFramePr>
          <p:nvPr>
            <p:extLst>
              <p:ext uri="{D42A27DB-BD31-4B8C-83A1-F6EECF244321}">
                <p14:modId xmlns:p14="http://schemas.microsoft.com/office/powerpoint/2010/main" val="4118445839"/>
              </p:ext>
            </p:extLst>
          </p:nvPr>
        </p:nvGraphicFramePr>
        <p:xfrm>
          <a:off x="899592" y="2057400"/>
          <a:ext cx="7200800" cy="3078480"/>
        </p:xfrm>
        <a:graphic>
          <a:graphicData uri="http://schemas.openxmlformats.org/drawingml/2006/table">
            <a:tbl>
              <a:tblPr/>
              <a:tblGrid>
                <a:gridCol w="270453"/>
                <a:gridCol w="2269266"/>
                <a:gridCol w="1369166"/>
                <a:gridCol w="1369166"/>
                <a:gridCol w="1048004"/>
                <a:gridCol w="874745"/>
              </a:tblGrid>
              <a:tr h="161925">
                <a:tc>
                  <a:txBody>
                    <a:bodyPr/>
                    <a:lstStyle/>
                    <a:p>
                      <a:pPr algn="l" fontAlgn="b"/>
                      <a:r>
                        <a:rPr lang="tr-TR" sz="1200" b="0" i="0" u="none" strike="noStrike" dirty="0">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tr-TR" sz="1200" b="1" i="0" u="none" strike="noStrike" dirty="0">
                          <a:solidFill>
                            <a:schemeClr val="tx1"/>
                          </a:solidFill>
                          <a:latin typeface="+mn-lt"/>
                        </a:rPr>
                        <a:t>ULUDAĞ TEKSTİL  İHRACATÇILARI BİRLİĞİ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92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tr-TR" sz="1200" b="1" i="0" u="none" strike="noStrike" dirty="0" smtClean="0">
                          <a:solidFill>
                            <a:schemeClr val="tx1"/>
                          </a:solidFill>
                          <a:latin typeface="+mn-lt"/>
                        </a:rPr>
                        <a:t>İHRACATINDA </a:t>
                      </a:r>
                      <a:r>
                        <a:rPr lang="tr-TR" sz="1200" b="1" i="0" u="none" strike="noStrike" dirty="0">
                          <a:solidFill>
                            <a:schemeClr val="tx1"/>
                          </a:solidFill>
                          <a:latin typeface="+mn-lt"/>
                        </a:rPr>
                        <a:t>İLK 10 ÜLKE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6192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chemeClr val="tx1"/>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a:solidFill>
                            <a:schemeClr val="tx1"/>
                          </a:solidFill>
                          <a:latin typeface="+mn-lt"/>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1" i="0" u="none" strike="noStrike">
                          <a:solidFill>
                            <a:schemeClr val="tx1"/>
                          </a:solidFill>
                          <a:latin typeface="+mn-lt"/>
                        </a:rPr>
                        <a:t>Değişim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1200" b="1" i="0" u="none" strike="noStrike">
                          <a:solidFill>
                            <a:schemeClr val="tx1"/>
                          </a:solidFill>
                          <a:latin typeface="+mn-lt"/>
                        </a:rPr>
                        <a:t>2015 PAY%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chemeClr val="tx1"/>
                          </a:solidFill>
                          <a:latin typeface="+mn-lt"/>
                        </a:rPr>
                        <a:t>ÜLKE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FOB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FOB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chemeClr val="tx1"/>
                          </a:solidFill>
                          <a:latin typeface="+mn-lt"/>
                        </a:rPr>
                        <a:t>FOB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dirty="0">
                          <a:solidFill>
                            <a:schemeClr val="tx1"/>
                          </a:solidFill>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chemeClr val="tx1"/>
                          </a:solidFill>
                          <a:latin typeface="+mn-lt"/>
                        </a:rPr>
                        <a:t>ALMANYA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146.704.650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129.619.079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-11,6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a:solidFill>
                            <a:schemeClr val="tx1"/>
                          </a:solidFill>
                          <a:latin typeface="+mn-lt"/>
                        </a:rPr>
                        <a:t>10,71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chemeClr val="tx1"/>
                          </a:solidFill>
                          <a:latin typeface="+mn-lt"/>
                        </a:rPr>
                        <a:t>BİRLEŞİK KRALLIK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90.181.424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76.067.409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-15,7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ROMANYA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86.570.475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75.301.198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-13,0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BİRLEŞİK DEVLETLER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53.718.890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68.471.599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27,5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chemeClr val="tx1"/>
                          </a:solidFill>
                          <a:latin typeface="+mn-lt"/>
                        </a:rPr>
                        <a:t>RUSYA FEDERASYONU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133.343.312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67.889.995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-49,1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İRAN (İSLAM CUM.)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68.076.625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54.312.392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-20,2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a:solidFill>
                            <a:schemeClr val="tx1"/>
                          </a:solidFill>
                          <a:latin typeface="+mn-lt"/>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FAS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56.529.470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53.569.833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dirty="0">
                          <a:solidFill>
                            <a:schemeClr val="tx1"/>
                          </a:solidFill>
                          <a:latin typeface="+mn-lt"/>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chemeClr val="tx1"/>
                          </a:solidFill>
                          <a:latin typeface="+mn-lt"/>
                        </a:rPr>
                        <a:t>İTALYA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52.841.784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49.432.719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dirty="0">
                          <a:solidFill>
                            <a:schemeClr val="tx1"/>
                          </a:solidFill>
                          <a:latin typeface="+mn-lt"/>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solidFill>
                            <a:schemeClr val="tx1"/>
                          </a:solidFill>
                          <a:latin typeface="+mn-lt"/>
                        </a:rPr>
                        <a:t>İSPANYA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54.426.905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48.797.404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-10,3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ctr" fontAlgn="b"/>
                      <a:r>
                        <a:rPr lang="tr-TR" sz="1200" b="0" i="0" u="none" strike="noStrike" dirty="0">
                          <a:solidFill>
                            <a:schemeClr val="tx1"/>
                          </a:solidFill>
                          <a:latin typeface="+mn-lt"/>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HOLLANDA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54.268.745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39.373.485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dirty="0">
                          <a:solidFill>
                            <a:schemeClr val="tx1"/>
                          </a:solidFill>
                          <a:latin typeface="+mn-lt"/>
                        </a:rPr>
                        <a:t>-27,4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0" i="0" u="none" strike="noStrike" dirty="0">
                          <a:solidFill>
                            <a:schemeClr val="tx1"/>
                          </a:solidFill>
                          <a:latin typeface="+mn-lt"/>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0" i="0" u="none" strike="noStrike">
                          <a:solidFill>
                            <a:schemeClr val="tx1"/>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0" i="0" u="none" strike="noStrike">
                          <a:solidFill>
                            <a:schemeClr val="tx1"/>
                          </a:solidFill>
                          <a:latin typeface="+mn-lt"/>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0" i="0" u="none" strike="noStrike" dirty="0">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92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tr-TR" sz="1200" b="1" i="0" u="none" strike="noStrike" dirty="0">
                          <a:solidFill>
                            <a:schemeClr val="tx1"/>
                          </a:solidFill>
                          <a:latin typeface="+mn-lt"/>
                        </a:rPr>
                        <a:t>TÜM ÜLKELER TOPLAM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1.410.640.008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1.210.612.476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200" b="1" i="0" u="none" strike="noStrike">
                          <a:solidFill>
                            <a:schemeClr val="tx1"/>
                          </a:solidFill>
                          <a:latin typeface="+mn-lt"/>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tr-TR" sz="1200" b="1" i="0" u="none" strike="noStrike" dirty="0">
                          <a:solidFill>
                            <a:schemeClr val="tx1"/>
                          </a:solidFill>
                          <a:latin typeface="+mn-lt"/>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603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9" name="Başlık 1"/>
          <p:cNvSpPr>
            <a:spLocks noGrp="1"/>
          </p:cNvSpPr>
          <p:nvPr>
            <p:ph type="title"/>
          </p:nvPr>
        </p:nvSpPr>
        <p:spPr>
          <a:xfrm>
            <a:off x="117203" y="166626"/>
            <a:ext cx="8291264" cy="778098"/>
          </a:xfrm>
        </p:spPr>
        <p:txBody>
          <a:bodyPr>
            <a:noAutofit/>
          </a:bodyPr>
          <a:lstStyle/>
          <a:p>
            <a:pPr algn="l"/>
            <a:r>
              <a:rPr lang="tr-TR" altLang="tr-TR" sz="1800" b="1" dirty="0" smtClean="0">
                <a:cs typeface="Arial" pitchFamily="34" charset="0"/>
              </a:rPr>
              <a:t>ULUDAĞ TEKSTİL İHRACATÇILARI BİRLİĞİ (UTİB) </a:t>
            </a:r>
            <a:br>
              <a:rPr lang="tr-TR" altLang="tr-TR" sz="1800" b="1" dirty="0" smtClean="0">
                <a:cs typeface="Arial" pitchFamily="34" charset="0"/>
              </a:rPr>
            </a:br>
            <a:r>
              <a:rPr lang="tr-TR" altLang="tr-TR" sz="1800" b="1" dirty="0" smtClean="0">
                <a:cs typeface="Arial" pitchFamily="34" charset="0"/>
              </a:rPr>
              <a:t>ÜLKE </a:t>
            </a:r>
            <a:r>
              <a:rPr lang="tr-TR" altLang="tr-TR" sz="1800" b="1" dirty="0">
                <a:cs typeface="Arial" pitchFamily="34" charset="0"/>
              </a:rPr>
              <a:t>GRUBU BAZINDA </a:t>
            </a:r>
            <a:r>
              <a:rPr lang="tr-TR" altLang="tr-TR" sz="1800" b="1" dirty="0" smtClean="0">
                <a:cs typeface="Arial" pitchFamily="34" charset="0"/>
              </a:rPr>
              <a:t>İHRACAT </a:t>
            </a:r>
            <a:r>
              <a:rPr lang="tr-TR" altLang="tr-TR" sz="1800" b="1" dirty="0">
                <a:cs typeface="Arial" pitchFamily="34" charset="0"/>
              </a:rPr>
              <a:t>KAYITLARI</a:t>
            </a:r>
            <a:endParaRPr lang="tr-TR" sz="1800" b="1" dirty="0">
              <a:cs typeface="Arial" pitchFamily="34" charset="0"/>
            </a:endParaRPr>
          </a:p>
        </p:txBody>
      </p:sp>
      <p:graphicFrame>
        <p:nvGraphicFramePr>
          <p:cNvPr id="7" name="8 Tablo"/>
          <p:cNvGraphicFramePr>
            <a:graphicFrameLocks noGrp="1"/>
          </p:cNvGraphicFramePr>
          <p:nvPr>
            <p:extLst>
              <p:ext uri="{D42A27DB-BD31-4B8C-83A1-F6EECF244321}">
                <p14:modId xmlns:p14="http://schemas.microsoft.com/office/powerpoint/2010/main" val="3249112142"/>
              </p:ext>
            </p:extLst>
          </p:nvPr>
        </p:nvGraphicFramePr>
        <p:xfrm>
          <a:off x="899592" y="1928812"/>
          <a:ext cx="7488833" cy="3444400"/>
        </p:xfrm>
        <a:graphic>
          <a:graphicData uri="http://schemas.openxmlformats.org/drawingml/2006/table">
            <a:tbl>
              <a:tblPr/>
              <a:tblGrid>
                <a:gridCol w="2173588"/>
                <a:gridCol w="1589094"/>
                <a:gridCol w="1589094"/>
                <a:gridCol w="1164422"/>
                <a:gridCol w="972635"/>
              </a:tblGrid>
              <a:tr h="215275">
                <a:tc gridSpan="5">
                  <a:txBody>
                    <a:bodyPr/>
                    <a:lstStyle/>
                    <a:p>
                      <a:pPr algn="ctr" fontAlgn="b"/>
                      <a:r>
                        <a:rPr lang="tr-TR" sz="1200" b="1" i="0" u="none" strike="noStrike" dirty="0">
                          <a:solidFill>
                            <a:schemeClr val="tx1"/>
                          </a:solidFill>
                          <a:latin typeface="+mn-lt"/>
                        </a:rPr>
                        <a:t>ULUDAĞ TEKSTİL  İHRACATÇILARI BİRLİĞİ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5275">
                <a:tc gridSpan="5">
                  <a:txBody>
                    <a:bodyPr/>
                    <a:lstStyle/>
                    <a:p>
                      <a:pPr algn="ctr" fontAlgn="b"/>
                      <a:r>
                        <a:rPr lang="tr-TR" sz="1200" b="1" i="0" u="none" strike="noStrike" dirty="0">
                          <a:solidFill>
                            <a:schemeClr val="tx1"/>
                          </a:solidFill>
                          <a:latin typeface="+mn-lt"/>
                        </a:rPr>
                        <a:t>ÜLKE </a:t>
                      </a:r>
                      <a:r>
                        <a:rPr lang="tr-TR" sz="1200" b="1" i="0" u="none" strike="noStrike" dirty="0" smtClean="0">
                          <a:solidFill>
                            <a:schemeClr val="tx1"/>
                          </a:solidFill>
                          <a:latin typeface="+mn-lt"/>
                        </a:rPr>
                        <a:t>GRUBU</a:t>
                      </a:r>
                      <a:r>
                        <a:rPr lang="tr-TR" sz="1200" b="1" i="0" u="none" strike="noStrike" baseline="0" dirty="0" smtClean="0">
                          <a:solidFill>
                            <a:schemeClr val="tx1"/>
                          </a:solidFill>
                          <a:latin typeface="+mn-lt"/>
                        </a:rPr>
                        <a:t> </a:t>
                      </a:r>
                      <a:r>
                        <a:rPr lang="tr-TR" sz="1200" b="1" i="0" u="none" strike="noStrike" dirty="0" smtClean="0">
                          <a:solidFill>
                            <a:schemeClr val="tx1"/>
                          </a:solidFill>
                          <a:latin typeface="+mn-lt"/>
                        </a:rPr>
                        <a:t>RAPORU</a:t>
                      </a:r>
                      <a:endParaRPr lang="tr-TR" sz="1200" b="1" i="0" u="none" strike="noStrike" dirty="0">
                        <a:solidFill>
                          <a:schemeClr val="tx1"/>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5275">
                <a:tc gridSpan="5">
                  <a:txBody>
                    <a:bodyPr/>
                    <a:lstStyle/>
                    <a:p>
                      <a:pPr algn="ctr" fontAlgn="b"/>
                      <a:r>
                        <a:rPr lang="tr-TR" sz="1200" b="1" i="0" u="none" strike="noStrike" dirty="0">
                          <a:solidFill>
                            <a:schemeClr val="tx1"/>
                          </a:solidFill>
                          <a:latin typeface="+mn-lt"/>
                        </a:rPr>
                        <a:t>( 1  OCAK-31 ARALIK DÖNEMİ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5275">
                <a:tc>
                  <a:txBody>
                    <a:bodyPr/>
                    <a:lstStyle/>
                    <a:p>
                      <a:pPr algn="l" fontAlgn="b"/>
                      <a:r>
                        <a:rPr lang="tr-TR" sz="1200" b="0" i="0" u="none" strike="noStrike">
                          <a:solidFill>
                            <a:schemeClr val="tx1"/>
                          </a:solidFill>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chemeClr val="tx1"/>
                          </a:solidFill>
                          <a:latin typeface="+mn-lt"/>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chemeClr val="tx1"/>
                          </a:solidFill>
                          <a:latin typeface="+mn-lt"/>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chemeClr val="tx1"/>
                          </a:solidFill>
                          <a:latin typeface="+mn-lt"/>
                        </a:rPr>
                        <a:t>DEĞİŞİM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chemeClr val="tx1"/>
                          </a:solidFill>
                          <a:latin typeface="+mn-lt"/>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b"/>
                      <a:r>
                        <a:rPr lang="tr-TR" sz="1200" b="1" i="0" u="none" strike="noStrike">
                          <a:solidFill>
                            <a:schemeClr val="tx1"/>
                          </a:solidFill>
                          <a:latin typeface="+mn-lt"/>
                        </a:rPr>
                        <a:t>ÜLKE GRUBU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chemeClr val="tx1"/>
                          </a:solidFill>
                          <a:latin typeface="+mn-lt"/>
                        </a:rPr>
                        <a:t>FOB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chemeClr val="tx1"/>
                          </a:solidFill>
                          <a:latin typeface="+mn-lt"/>
                        </a:rPr>
                        <a:t>FOB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chemeClr val="tx1"/>
                          </a:solidFill>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chemeClr val="tx1"/>
                          </a:solidFill>
                          <a:latin typeface="+mn-lt"/>
                        </a:rPr>
                        <a:t>PAYI%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AVRUPA BİRLİĞİ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solidFill>
                            <a:schemeClr val="tx1"/>
                          </a:solidFill>
                          <a:latin typeface="+mn-lt"/>
                        </a:rPr>
                        <a:t>727.467.012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solidFill>
                            <a:schemeClr val="tx1"/>
                          </a:solidFill>
                          <a:latin typeface="+mn-lt"/>
                        </a:rPr>
                        <a:t>652.463.934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chemeClr val="tx1"/>
                          </a:solidFill>
                          <a:latin typeface="+mn-lt"/>
                        </a:rPr>
                        <a:t>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ESKİ DOĞU BLOKU</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solidFill>
                            <a:schemeClr val="tx1"/>
                          </a:solidFill>
                          <a:latin typeface="+mn-lt"/>
                        </a:rPr>
                        <a:t>212.122.039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solidFill>
                            <a:schemeClr val="tx1"/>
                          </a:solidFill>
                          <a:latin typeface="+mn-lt"/>
                        </a:rPr>
                        <a:t>134.289.826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-36,7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chemeClr val="tx1"/>
                          </a:solidFill>
                          <a:latin typeface="+mn-lt"/>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ORTA DOĞU ÜLKELERİ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151.539.567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solidFill>
                            <a:schemeClr val="tx1"/>
                          </a:solidFill>
                          <a:latin typeface="+mn-lt"/>
                        </a:rPr>
                        <a:t>124.309.608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chemeClr val="tx1"/>
                          </a:solidFill>
                          <a:latin typeface="+mn-lt"/>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AFRİKA ÜLKELERİ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130.645.111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119.695.498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mn-lt"/>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AMERİKA ÜLKELERİ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65.822.664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79.482.437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ASYA VE OKYANUSYA UL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54.494.095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47.469.736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SERBEST BÖLGELER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52.209.783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41.259.493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DİĞER AVRUPA ÜLKELER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7.166.943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6.300.323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a:solidFill>
                            <a:schemeClr val="tx1"/>
                          </a:solidFill>
                          <a:latin typeface="+mn-lt"/>
                        </a:rPr>
                        <a:t>TÜRK CUMHURİYETLERİ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9.167.581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5.341.621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ctr" fontAlgn="t"/>
                      <a:r>
                        <a:rPr lang="tr-TR" sz="1200" b="0" i="0" u="none" strike="noStrike" dirty="0">
                          <a:solidFill>
                            <a:schemeClr val="tx1"/>
                          </a:solidFill>
                          <a:latin typeface="+mn-lt"/>
                        </a:rPr>
                        <a:t>DİĞER ÜLKELER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5.213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200" b="0" i="0" u="none" strike="noStrike">
                          <a:solidFill>
                            <a:schemeClr val="tx1"/>
                          </a:solidFill>
                          <a:latin typeface="+mn-lt"/>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chemeClr val="tx1"/>
                          </a:solidFill>
                          <a:latin typeface="+mn-lt"/>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chemeClr val="tx1"/>
                          </a:solidFill>
                          <a:latin typeface="+mn-lt"/>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75">
                <a:tc>
                  <a:txBody>
                    <a:bodyPr/>
                    <a:lstStyle/>
                    <a:p>
                      <a:pPr algn="l" fontAlgn="t"/>
                      <a:r>
                        <a:rPr lang="tr-TR" sz="1200" b="1" i="0" u="none" strike="noStrike">
                          <a:solidFill>
                            <a:schemeClr val="tx1"/>
                          </a:solidFill>
                          <a:latin typeface="+mn-lt"/>
                        </a:rPr>
                        <a:t>GENEL TOPLAM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200" b="1" i="0" u="none" strike="noStrike">
                          <a:solidFill>
                            <a:schemeClr val="tx1"/>
                          </a:solidFill>
                          <a:latin typeface="+mn-lt"/>
                        </a:rPr>
                        <a:t>1.410.640.008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tr-TR" sz="1200" b="1" i="0" u="none" strike="noStrike">
                          <a:solidFill>
                            <a:schemeClr val="tx1"/>
                          </a:solidFill>
                          <a:latin typeface="+mn-lt"/>
                        </a:rPr>
                        <a:t>1.210.612.476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chemeClr val="tx1"/>
                          </a:solidFill>
                          <a:latin typeface="+mn-lt"/>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chemeClr val="tx1"/>
                          </a:solidFill>
                          <a:latin typeface="+mn-lt"/>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309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2" name="Rectangle 1"/>
          <p:cNvSpPr/>
          <p:nvPr/>
        </p:nvSpPr>
        <p:spPr>
          <a:xfrm>
            <a:off x="107503" y="295784"/>
            <a:ext cx="4720908" cy="646331"/>
          </a:xfrm>
          <a:prstGeom prst="rect">
            <a:avLst/>
          </a:prstGeom>
        </p:spPr>
        <p:txBody>
          <a:bodyPr wrap="none">
            <a:spAutoFit/>
          </a:bodyPr>
          <a:lstStyle/>
          <a:p>
            <a:r>
              <a:rPr lang="tr-TR" altLang="tr-TR" b="1" dirty="0" smtClean="0">
                <a:cs typeface="Arial" pitchFamily="34" charset="0"/>
              </a:rPr>
              <a:t>ULUDAĞ TEKSTİL İHRACATÇILARI BİRLİĞİ (UTİB) </a:t>
            </a:r>
          </a:p>
          <a:p>
            <a:r>
              <a:rPr lang="tr-TR" altLang="tr-TR" b="1" dirty="0" smtClean="0">
                <a:cs typeface="Arial" pitchFamily="34" charset="0"/>
              </a:rPr>
              <a:t>YILLARA GÖRE İHRACAT KAYITLARI</a:t>
            </a:r>
            <a:endParaRPr lang="tr-TR" dirty="0"/>
          </a:p>
        </p:txBody>
      </p:sp>
      <p:graphicFrame>
        <p:nvGraphicFramePr>
          <p:cNvPr id="8" name="5 Grafik"/>
          <p:cNvGraphicFramePr/>
          <p:nvPr>
            <p:extLst>
              <p:ext uri="{D42A27DB-BD31-4B8C-83A1-F6EECF244321}">
                <p14:modId xmlns:p14="http://schemas.microsoft.com/office/powerpoint/2010/main" val="2333891009"/>
              </p:ext>
            </p:extLst>
          </p:nvPr>
        </p:nvGraphicFramePr>
        <p:xfrm>
          <a:off x="1800225" y="1552575"/>
          <a:ext cx="5543550" cy="37528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53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2" name="Rectangle 1"/>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sp>
        <p:nvSpPr>
          <p:cNvPr id="7" name="Metin kutusu 5"/>
          <p:cNvSpPr txBox="1"/>
          <p:nvPr/>
        </p:nvSpPr>
        <p:spPr>
          <a:xfrm>
            <a:off x="179513" y="1700808"/>
            <a:ext cx="4896544" cy="4278094"/>
          </a:xfrm>
          <a:prstGeom prst="rect">
            <a:avLst/>
          </a:prstGeom>
          <a:noFill/>
        </p:spPr>
        <p:txBody>
          <a:bodyPr wrap="square" rtlCol="0">
            <a:spAutoFit/>
          </a:bodyPr>
          <a:lstStyle/>
          <a:p>
            <a:r>
              <a:rPr lang="tr-TR" sz="1600" dirty="0" smtClean="0"/>
              <a:t>Tekstil ve Otomotiv Bursa </a:t>
            </a:r>
            <a:r>
              <a:rPr lang="tr-TR" sz="1600" dirty="0" err="1" smtClean="0"/>
              <a:t>İnovasyon</a:t>
            </a:r>
            <a:r>
              <a:rPr lang="tr-TR" sz="1600" dirty="0" smtClean="0"/>
              <a:t> ve Tasarım Buluşmaları Kapsamında </a:t>
            </a:r>
          </a:p>
          <a:p>
            <a:endParaRPr lang="tr-TR" sz="1600" dirty="0" smtClean="0"/>
          </a:p>
          <a:p>
            <a:r>
              <a:rPr lang="tr-TR" sz="1600" b="1" dirty="0" smtClean="0"/>
              <a:t>“</a:t>
            </a:r>
            <a:r>
              <a:rPr lang="tr-TR" sz="1600" b="1" i="1" dirty="0" smtClean="0"/>
              <a:t>2015 TÜRKİYE TEKSTİL VE KONFEKSİYON SEKTÖRÜNDE ULUSLARARASI VII. AR-GE PROJE PAZARI ZİRVESİ</a:t>
            </a:r>
            <a:r>
              <a:rPr lang="tr-TR" sz="1600" b="1" dirty="0" smtClean="0"/>
              <a:t>” </a:t>
            </a:r>
          </a:p>
          <a:p>
            <a:r>
              <a:rPr lang="tr-TR" sz="1600" dirty="0" smtClean="0"/>
              <a:t> </a:t>
            </a:r>
          </a:p>
          <a:p>
            <a:r>
              <a:rPr lang="tr-TR" sz="1600" b="1" dirty="0" smtClean="0"/>
              <a:t>Tarih-Yer</a:t>
            </a:r>
            <a:r>
              <a:rPr lang="tr-TR" sz="1600" dirty="0" smtClean="0"/>
              <a:t>: 27-28-29 Mayıs 2015, Merinos AKKM Bursa</a:t>
            </a:r>
          </a:p>
          <a:p>
            <a:endParaRPr lang="tr-TR" sz="1600" dirty="0" smtClean="0"/>
          </a:p>
          <a:p>
            <a:r>
              <a:rPr lang="tr-TR" sz="1600" b="1" dirty="0" smtClean="0"/>
              <a:t>EV SAHİBİ KURUMLAR: </a:t>
            </a:r>
            <a:endParaRPr lang="tr-TR" sz="1600" dirty="0" smtClean="0"/>
          </a:p>
          <a:p>
            <a:r>
              <a:rPr lang="tr-TR" sz="1600" u="sng" dirty="0" smtClean="0"/>
              <a:t>Organizatör: </a:t>
            </a:r>
            <a:r>
              <a:rPr lang="tr-TR" sz="1600" dirty="0" smtClean="0"/>
              <a:t> UTİB (Uludağ Tekstil İhracatçıları Birliği) ve OIB (Otomotiv  İhracatçıları Birliği) </a:t>
            </a:r>
            <a:br>
              <a:rPr lang="tr-TR" sz="1600" dirty="0" smtClean="0"/>
            </a:br>
            <a:r>
              <a:rPr lang="tr-TR" sz="1600" u="sng" dirty="0" smtClean="0"/>
              <a:t>Ortak:</a:t>
            </a:r>
            <a:r>
              <a:rPr lang="tr-TR" sz="1600" dirty="0" smtClean="0"/>
              <a:t> BTSO (Bursa Ticaret ve Sanayi Odası)</a:t>
            </a:r>
            <a:br>
              <a:rPr lang="tr-TR" sz="1600" dirty="0" smtClean="0"/>
            </a:br>
            <a:r>
              <a:rPr lang="tr-TR" sz="1600" u="sng" dirty="0" smtClean="0"/>
              <a:t>Organizasyon Ortağı:</a:t>
            </a:r>
            <a:r>
              <a:rPr lang="tr-TR" sz="1600" dirty="0" smtClean="0"/>
              <a:t> Bursa Eskişehir Bilecik Kalkınma Ajansı (BEBKA)</a:t>
            </a:r>
            <a:br>
              <a:rPr lang="tr-TR" sz="1600" dirty="0" smtClean="0"/>
            </a:br>
            <a:r>
              <a:rPr lang="tr-TR" sz="1600" u="sng" dirty="0" smtClean="0"/>
              <a:t>Destekleyen Kurumlar :</a:t>
            </a:r>
            <a:r>
              <a:rPr lang="tr-TR" sz="1600" dirty="0" smtClean="0"/>
              <a:t> TÜBİTAK  TEYDEB,  TETSİAD, Türkiye Vakıfbank A.Ş.,Bursa Büyükşehir Belediyesi</a:t>
            </a:r>
            <a:endParaRPr lang="tr-TR" sz="1600" b="1" dirty="0" smtClean="0"/>
          </a:p>
          <a:p>
            <a:endParaRPr lang="tr-TR" sz="1600" dirty="0">
              <a:solidFill>
                <a:srgbClr val="FF0000"/>
              </a:solidFill>
            </a:endParaRPr>
          </a:p>
        </p:txBody>
      </p:sp>
      <p:pic>
        <p:nvPicPr>
          <p:cNvPr id="8" name="Picture 7"/>
          <p:cNvPicPr>
            <a:picLocks noChangeAspect="1" noChangeArrowheads="1"/>
          </p:cNvPicPr>
          <p:nvPr/>
        </p:nvPicPr>
        <p:blipFill>
          <a:blip r:embed="rId5" cstate="print"/>
          <a:srcRect/>
          <a:stretch>
            <a:fillRect/>
          </a:stretch>
        </p:blipFill>
        <p:spPr bwMode="auto">
          <a:xfrm>
            <a:off x="5148064" y="1340768"/>
            <a:ext cx="3562656"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6" cstate="print"/>
          <a:srcRect/>
          <a:stretch>
            <a:fillRect/>
          </a:stretch>
        </p:blipFill>
        <p:spPr bwMode="auto">
          <a:xfrm>
            <a:off x="5148064" y="4077072"/>
            <a:ext cx="3588930"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17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2" name="Rectangle 1"/>
          <p:cNvSpPr/>
          <p:nvPr/>
        </p:nvSpPr>
        <p:spPr>
          <a:xfrm>
            <a:off x="107504" y="1124744"/>
            <a:ext cx="5472608" cy="1323439"/>
          </a:xfrm>
          <a:prstGeom prst="rect">
            <a:avLst/>
          </a:prstGeom>
        </p:spPr>
        <p:txBody>
          <a:bodyPr wrap="square">
            <a:spAutoFit/>
          </a:bodyPr>
          <a:lstStyle/>
          <a:p>
            <a:r>
              <a:rPr lang="tr-TR" sz="1600" dirty="0"/>
              <a:t>Tekstil ve Otomotiv Bursa </a:t>
            </a:r>
            <a:r>
              <a:rPr lang="tr-TR" sz="1600" dirty="0" err="1"/>
              <a:t>İnovasyon</a:t>
            </a:r>
            <a:r>
              <a:rPr lang="tr-TR" sz="1600" dirty="0"/>
              <a:t> ve Tasarım </a:t>
            </a:r>
            <a:endParaRPr lang="tr-TR" sz="1600" dirty="0" smtClean="0"/>
          </a:p>
          <a:p>
            <a:r>
              <a:rPr lang="tr-TR" sz="1600" dirty="0" smtClean="0"/>
              <a:t>Buluşmaları </a:t>
            </a:r>
            <a:r>
              <a:rPr lang="tr-TR" sz="1600" dirty="0"/>
              <a:t>Kapsamında </a:t>
            </a:r>
            <a:endParaRPr lang="tr-TR" sz="1600" dirty="0" smtClean="0"/>
          </a:p>
          <a:p>
            <a:r>
              <a:rPr lang="tr-TR" sz="1600" dirty="0"/>
              <a:t/>
            </a:r>
            <a:br>
              <a:rPr lang="tr-TR" sz="1600" dirty="0"/>
            </a:br>
            <a:r>
              <a:rPr lang="tr-TR" sz="1600" b="1" dirty="0"/>
              <a:t>“</a:t>
            </a:r>
            <a:r>
              <a:rPr lang="tr-TR" sz="1600" b="1" i="1" dirty="0"/>
              <a:t>2015 TÜRKİYE TEKSTİL VE KONFEKSİYON SEKTÖRÜNDE </a:t>
            </a:r>
            <a:r>
              <a:rPr lang="tr-TR" sz="1600" b="1" i="1" dirty="0" smtClean="0"/>
              <a:t>ULUSLARARASI </a:t>
            </a:r>
            <a:r>
              <a:rPr lang="tr-TR" sz="1600" b="1" i="1" dirty="0"/>
              <a:t>VII. AR-GE PROJE PAZARI ZİRVESİ</a:t>
            </a:r>
            <a:r>
              <a:rPr lang="tr-TR" sz="1600" b="1" dirty="0"/>
              <a:t>” </a:t>
            </a:r>
            <a:endParaRPr lang="tr-TR" sz="1600" b="1" dirty="0" smtClean="0"/>
          </a:p>
        </p:txBody>
      </p:sp>
      <p:sp>
        <p:nvSpPr>
          <p:cNvPr id="7" name="2 İçerik Yer Tutucusu"/>
          <p:cNvSpPr>
            <a:spLocks noGrp="1"/>
          </p:cNvSpPr>
          <p:nvPr>
            <p:ph idx="1"/>
          </p:nvPr>
        </p:nvSpPr>
        <p:spPr>
          <a:xfrm>
            <a:off x="107504" y="2464438"/>
            <a:ext cx="4824536" cy="3556850"/>
          </a:xfrm>
        </p:spPr>
        <p:txBody>
          <a:bodyPr>
            <a:noAutofit/>
          </a:bodyPr>
          <a:lstStyle/>
          <a:p>
            <a:pPr>
              <a:buNone/>
            </a:pPr>
            <a:r>
              <a:rPr lang="tr-TR" sz="1600" b="1" dirty="0" smtClean="0"/>
              <a:t>	</a:t>
            </a:r>
            <a:r>
              <a:rPr lang="tr-TR" sz="1600" b="1" u="sng" dirty="0" smtClean="0"/>
              <a:t>İşbirliği Yapılan Kurumlar :</a:t>
            </a:r>
            <a:endParaRPr lang="tr-TR" sz="1600" b="1" dirty="0" smtClean="0"/>
          </a:p>
          <a:p>
            <a:pPr lvl="0"/>
            <a:r>
              <a:rPr lang="tr-TR" sz="1600" dirty="0" smtClean="0"/>
              <a:t>T.C. Ekonomi Bakanlığı</a:t>
            </a:r>
          </a:p>
          <a:p>
            <a:pPr lvl="0"/>
            <a:r>
              <a:rPr lang="tr-TR" sz="1600" dirty="0" smtClean="0"/>
              <a:t>Türkiye İhracatçılar Meclisi (TİM) </a:t>
            </a:r>
          </a:p>
          <a:p>
            <a:pPr>
              <a:buNone/>
            </a:pPr>
            <a:r>
              <a:rPr lang="tr-TR" sz="1600" dirty="0" smtClean="0"/>
              <a:t>	</a:t>
            </a:r>
            <a:r>
              <a:rPr lang="tr-TR" sz="1600" b="1" u="sng" dirty="0" smtClean="0"/>
              <a:t>İşbirliği Protokolü İmzalanan Kurumlar:</a:t>
            </a:r>
            <a:endParaRPr lang="tr-TR" sz="1600" dirty="0" smtClean="0"/>
          </a:p>
          <a:p>
            <a:pPr lvl="0"/>
            <a:r>
              <a:rPr lang="tr-TR" sz="1600" dirty="0" smtClean="0"/>
              <a:t>Uludağ Üniversitesi</a:t>
            </a:r>
          </a:p>
          <a:p>
            <a:pPr lvl="0"/>
            <a:r>
              <a:rPr lang="tr-TR" sz="1600" dirty="0" smtClean="0"/>
              <a:t>Gaziantep Üniversitesi</a:t>
            </a:r>
          </a:p>
          <a:p>
            <a:pPr lvl="0"/>
            <a:r>
              <a:rPr lang="tr-TR" sz="1600" dirty="0" smtClean="0"/>
              <a:t>Bursa Teknik Üniversitesi</a:t>
            </a:r>
          </a:p>
          <a:p>
            <a:pPr lvl="0"/>
            <a:r>
              <a:rPr lang="tr-TR" sz="1600" dirty="0" smtClean="0"/>
              <a:t>Almanya’dan  </a:t>
            </a:r>
            <a:r>
              <a:rPr lang="tr-TR" sz="1600" dirty="0" err="1" smtClean="0"/>
              <a:t>Hohenstein</a:t>
            </a:r>
            <a:r>
              <a:rPr lang="tr-TR" sz="1600" dirty="0" smtClean="0"/>
              <a:t> </a:t>
            </a:r>
            <a:r>
              <a:rPr lang="tr-TR" sz="1600" dirty="0" err="1" smtClean="0"/>
              <a:t>Institute</a:t>
            </a:r>
            <a:endParaRPr lang="tr-TR" sz="1600" dirty="0" smtClean="0"/>
          </a:p>
          <a:p>
            <a:pPr lvl="0"/>
            <a:r>
              <a:rPr lang="tr-TR" sz="1600" dirty="0" smtClean="0"/>
              <a:t>İspanya’dan  Textile </a:t>
            </a:r>
            <a:r>
              <a:rPr lang="tr-TR" sz="1600" dirty="0" err="1" smtClean="0"/>
              <a:t>Industry</a:t>
            </a:r>
            <a:r>
              <a:rPr lang="tr-TR" sz="1600" dirty="0" smtClean="0"/>
              <a:t> </a:t>
            </a:r>
            <a:r>
              <a:rPr lang="tr-TR" sz="1600" dirty="0" err="1" smtClean="0"/>
              <a:t>Research</a:t>
            </a:r>
            <a:r>
              <a:rPr lang="tr-TR" sz="1600" dirty="0" smtClean="0"/>
              <a:t> </a:t>
            </a:r>
            <a:r>
              <a:rPr lang="tr-TR" sz="1600" dirty="0" err="1" smtClean="0"/>
              <a:t>Association</a:t>
            </a:r>
            <a:r>
              <a:rPr lang="tr-TR" sz="1600" dirty="0" smtClean="0"/>
              <a:t> (AITEX ) </a:t>
            </a:r>
          </a:p>
          <a:p>
            <a:pPr lvl="0"/>
            <a:r>
              <a:rPr lang="tr-TR" sz="1600" dirty="0" smtClean="0"/>
              <a:t>Çin’den </a:t>
            </a:r>
            <a:r>
              <a:rPr lang="tr-TR" sz="1600" dirty="0" err="1" smtClean="0"/>
              <a:t>Beijing</a:t>
            </a:r>
            <a:r>
              <a:rPr lang="tr-TR" sz="1600" dirty="0" smtClean="0"/>
              <a:t> </a:t>
            </a:r>
            <a:r>
              <a:rPr lang="tr-TR" sz="1600" dirty="0" err="1" smtClean="0"/>
              <a:t>University</a:t>
            </a:r>
            <a:r>
              <a:rPr lang="tr-TR" sz="1600" dirty="0" smtClean="0"/>
              <a:t> of </a:t>
            </a:r>
            <a:r>
              <a:rPr lang="tr-TR" sz="1600" dirty="0" err="1" smtClean="0"/>
              <a:t>Chemical</a:t>
            </a:r>
            <a:r>
              <a:rPr lang="tr-TR" sz="1600" dirty="0" smtClean="0"/>
              <a:t> </a:t>
            </a:r>
            <a:r>
              <a:rPr lang="tr-TR" sz="1600" dirty="0" err="1" smtClean="0"/>
              <a:t>Technology</a:t>
            </a:r>
            <a:endParaRPr lang="tr-TR" sz="1600" dirty="0" smtClean="0"/>
          </a:p>
          <a:p>
            <a:pPr lvl="0"/>
            <a:r>
              <a:rPr lang="tr-TR" sz="1600" dirty="0" smtClean="0"/>
              <a:t>Güney Kore Tekstil Gelişim Enstitüsü (KTDI)</a:t>
            </a:r>
          </a:p>
          <a:p>
            <a:pPr lvl="0"/>
            <a:r>
              <a:rPr lang="tr-TR" sz="1600" dirty="0" smtClean="0"/>
              <a:t>Belçika Tekstil Araştırma Merkezi CENTEXBEL</a:t>
            </a:r>
            <a:endParaRPr lang="tr-TR" sz="1600" dirty="0"/>
          </a:p>
        </p:txBody>
      </p:sp>
      <p:sp>
        <p:nvSpPr>
          <p:cNvPr id="8" name="Rectangle 7"/>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pic>
        <p:nvPicPr>
          <p:cNvPr id="9" name="Picture 2"/>
          <p:cNvPicPr>
            <a:picLocks noChangeAspect="1" noChangeArrowheads="1"/>
          </p:cNvPicPr>
          <p:nvPr/>
        </p:nvPicPr>
        <p:blipFill>
          <a:blip r:embed="rId5" cstate="print"/>
          <a:srcRect/>
          <a:stretch>
            <a:fillRect/>
          </a:stretch>
        </p:blipFill>
        <p:spPr bwMode="auto">
          <a:xfrm>
            <a:off x="4932040" y="1340768"/>
            <a:ext cx="3886534"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p:cNvPicPr>
            <a:picLocks noChangeAspect="1" noChangeArrowheads="1"/>
          </p:cNvPicPr>
          <p:nvPr/>
        </p:nvPicPr>
        <p:blipFill>
          <a:blip r:embed="rId6" cstate="print"/>
          <a:srcRect/>
          <a:stretch>
            <a:fillRect/>
          </a:stretch>
        </p:blipFill>
        <p:spPr bwMode="auto">
          <a:xfrm>
            <a:off x="4932040" y="4077072"/>
            <a:ext cx="3856100" cy="2564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917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inus 3"/>
          <p:cNvSpPr/>
          <p:nvPr/>
        </p:nvSpPr>
        <p:spPr>
          <a:xfrm>
            <a:off x="-1332656" y="764704"/>
            <a:ext cx="10369152" cy="360040"/>
          </a:xfrm>
          <a:prstGeom prst="mathMinus">
            <a:avLst>
              <a:gd name="adj1" fmla="val 16924"/>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733" y="692696"/>
            <a:ext cx="1013555" cy="288032"/>
          </a:xfrm>
          <a:prstGeom prst="rect">
            <a:avLst/>
          </a:prstGeom>
          <a:blipFill>
            <a:blip r:embed="rId3" cstate="print"/>
            <a:tile tx="0" ty="0" sx="100000" sy="100000" flip="none" algn="tl"/>
          </a:blipFill>
        </p:spPr>
      </p:pic>
      <p:pic>
        <p:nvPicPr>
          <p:cNvPr id="6" name="Picture 2"/>
          <p:cNvPicPr>
            <a:picLocks noChangeAspect="1" noChangeArrowheads="1"/>
          </p:cNvPicPr>
          <p:nvPr/>
        </p:nvPicPr>
        <p:blipFill>
          <a:blip r:embed="rId4" cstate="print"/>
          <a:srcRect/>
          <a:stretch>
            <a:fillRect/>
          </a:stretch>
        </p:blipFill>
        <p:spPr bwMode="auto">
          <a:xfrm>
            <a:off x="107504" y="6309320"/>
            <a:ext cx="1298575" cy="433387"/>
          </a:xfrm>
          <a:prstGeom prst="rect">
            <a:avLst/>
          </a:prstGeom>
          <a:noFill/>
          <a:ln w="9525">
            <a:noFill/>
            <a:miter lim="800000"/>
            <a:headEnd/>
            <a:tailEnd/>
          </a:ln>
          <a:effectLst/>
        </p:spPr>
      </p:pic>
      <p:sp>
        <p:nvSpPr>
          <p:cNvPr id="7" name="Metin kutusu 5"/>
          <p:cNvSpPr txBox="1"/>
          <p:nvPr/>
        </p:nvSpPr>
        <p:spPr>
          <a:xfrm>
            <a:off x="251520" y="2007999"/>
            <a:ext cx="4248472" cy="3293209"/>
          </a:xfrm>
          <a:prstGeom prst="rect">
            <a:avLst/>
          </a:prstGeom>
          <a:noFill/>
        </p:spPr>
        <p:txBody>
          <a:bodyPr wrap="square" rtlCol="0">
            <a:spAutoFit/>
          </a:bodyPr>
          <a:lstStyle/>
          <a:p>
            <a:pPr marL="285750" indent="-285750" algn="just"/>
            <a:r>
              <a:rPr lang="tr-TR" sz="1600" b="1" dirty="0" smtClean="0"/>
              <a:t>	</a:t>
            </a:r>
            <a:r>
              <a:rPr lang="tr-TR" sz="1600" b="1" i="1" dirty="0" smtClean="0"/>
              <a:t>V. TÜRKİYE EV TEKSTİLİ TASARIM YARIŞMASI</a:t>
            </a:r>
          </a:p>
          <a:p>
            <a:pPr marL="285750" indent="-285750" algn="just"/>
            <a:endParaRPr lang="tr-TR" sz="1600" dirty="0" smtClean="0"/>
          </a:p>
          <a:p>
            <a:pPr marL="285750" indent="-285750"/>
            <a:r>
              <a:rPr lang="tr-TR" sz="1600" dirty="0" smtClean="0"/>
              <a:t>	“Yatak, banyo, perde ve koltuk” kategorilerinde olmak üzere dört ayrı kategoride öğrencilere açık olarak düzenlenen ve  son beş yıldır düzenlenerek geleneksel hale gelen Türkiye Ev Tekstili Tasarım Yarışması, hem uluslararası pazarlarda moda ve trend yaratabilecek Türkiye Ev Tekstili özgün tasarımlarının ortaya çıkmasına, hem de Ev Tekstili sektöründe yenilikçi ve özgün tasarımcı kimliğinin güçlenmesine yardımcı olmaktadır.  </a:t>
            </a:r>
          </a:p>
        </p:txBody>
      </p:sp>
      <p:pic>
        <p:nvPicPr>
          <p:cNvPr id="8" name="Picture 7" descr="C:\Users\soyern\Desktop\635691217634949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5609" y="1844824"/>
            <a:ext cx="4376722"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p:cNvSpPr/>
          <p:nvPr/>
        </p:nvSpPr>
        <p:spPr>
          <a:xfrm>
            <a:off x="107504" y="298393"/>
            <a:ext cx="5132630" cy="646331"/>
          </a:xfrm>
          <a:prstGeom prst="rect">
            <a:avLst/>
          </a:prstGeom>
        </p:spPr>
        <p:txBody>
          <a:bodyPr wrap="square">
            <a:spAutoFit/>
          </a:bodyPr>
          <a:lstStyle/>
          <a:p>
            <a:r>
              <a:rPr lang="tr-TR" altLang="tr-TR" b="1" dirty="0" smtClean="0">
                <a:cs typeface="Arial" pitchFamily="34" charset="0"/>
              </a:rPr>
              <a:t>ULUDAĞ TEKSTİL İHRACATÇILARI BİRLİĞİ (UTİB) </a:t>
            </a:r>
          </a:p>
          <a:p>
            <a:r>
              <a:rPr lang="tr-TR" b="1" dirty="0" smtClean="0">
                <a:cs typeface="Arial" pitchFamily="34" charset="0"/>
              </a:rPr>
              <a:t>FAALİYETLER - 2015</a:t>
            </a:r>
            <a:endParaRPr lang="tr-TR" dirty="0"/>
          </a:p>
        </p:txBody>
      </p:sp>
    </p:spTree>
    <p:extLst>
      <p:ext uri="{BB962C8B-B14F-4D97-AF65-F5344CB8AC3E}">
        <p14:creationId xmlns:p14="http://schemas.microsoft.com/office/powerpoint/2010/main" val="3109178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1131</Words>
  <Application>Microsoft Office PowerPoint</Application>
  <PresentationFormat>Ekran Gösterisi (4:3)</PresentationFormat>
  <Paragraphs>563</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Theme</vt:lpstr>
      <vt:lpstr>PowerPoint Sunusu</vt:lpstr>
      <vt:lpstr>ULUDAĞ TEKSTİL İHRACATÇILARI BİRLİĞİ (UTİB) </vt:lpstr>
      <vt:lpstr>ULUDAĞ TEKSTİL İHRACATÇILARI BİRLİĞİ (UTİB)   MAL GRUBU BAZINDA İHRACAT KAYITLARI</vt:lpstr>
      <vt:lpstr>ULUDAĞ TEKSTİL İHRACATÇILARI BİRLİĞİ (UTİB)  ÜLKE BAZINDA İHRACAT KAYITLARI</vt:lpstr>
      <vt:lpstr>ULUDAĞ TEKSTİL İHRACATÇILARI BİRLİĞİ (UTİB)  ÜLKE GRUBU BAZINDA İHRACAT KAYITLARI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Filiz Gündüz</dc:creator>
  <cp:lastModifiedBy>lenovo</cp:lastModifiedBy>
  <cp:revision>8</cp:revision>
  <dcterms:created xsi:type="dcterms:W3CDTF">2016-01-04T12:52:26Z</dcterms:created>
  <dcterms:modified xsi:type="dcterms:W3CDTF">2016-01-04T16:13:20Z</dcterms:modified>
</cp:coreProperties>
</file>