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720" r:id="rId3"/>
    <p:sldMasterId id="2147483732" r:id="rId4"/>
    <p:sldMasterId id="2147483744" r:id="rId5"/>
  </p:sldMasterIdLst>
  <p:notesMasterIdLst>
    <p:notesMasterId r:id="rId30"/>
  </p:notesMasterIdLst>
  <p:sldIdLst>
    <p:sldId id="259" r:id="rId6"/>
    <p:sldId id="330" r:id="rId7"/>
    <p:sldId id="331" r:id="rId8"/>
    <p:sldId id="332" r:id="rId9"/>
    <p:sldId id="333" r:id="rId10"/>
    <p:sldId id="334" r:id="rId11"/>
    <p:sldId id="335" r:id="rId12"/>
    <p:sldId id="263" r:id="rId13"/>
    <p:sldId id="325" r:id="rId14"/>
    <p:sldId id="262" r:id="rId15"/>
    <p:sldId id="261" r:id="rId16"/>
    <p:sldId id="268" r:id="rId17"/>
    <p:sldId id="269" r:id="rId18"/>
    <p:sldId id="329" r:id="rId19"/>
    <p:sldId id="272" r:id="rId20"/>
    <p:sldId id="273" r:id="rId21"/>
    <p:sldId id="276" r:id="rId22"/>
    <p:sldId id="278" r:id="rId23"/>
    <p:sldId id="279" r:id="rId24"/>
    <p:sldId id="280" r:id="rId25"/>
    <p:sldId id="299" r:id="rId26"/>
    <p:sldId id="327" r:id="rId27"/>
    <p:sldId id="328" r:id="rId28"/>
    <p:sldId id="30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03D"/>
    <a:srgbClr val="CCFFFF"/>
    <a:srgbClr val="CC9900"/>
    <a:srgbClr val="A5C6C6"/>
    <a:srgbClr val="294D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95" autoAdjust="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BFFA5-F0CC-4CC5-A94E-5D75832DAF0B}" type="datetimeFigureOut">
              <a:rPr lang="tr-TR" smtClean="0"/>
              <a:t>6.12.2023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FED1C-9682-4550-B0CD-D56F14FCD73A}" type="slidenum">
              <a:rPr lang="tr-TR" smtClean="0"/>
              <a:t>‹#›</a:t>
            </a:fld>
            <a:endParaRPr lang="tr-TR"/>
          </a:p>
        </p:txBody>
      </p:sp>
    </p:spTree>
    <p:extLst>
      <p:ext uri="{BB962C8B-B14F-4D97-AF65-F5344CB8AC3E}">
        <p14:creationId xmlns:p14="http://schemas.microsoft.com/office/powerpoint/2010/main" val="279971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32467652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4C943D4-DD56-4538-AC66-F12889AA32EA}" type="datetimeFigureOut">
              <a:rPr lang="tr-TR" smtClean="0"/>
              <a:t>6.12.2023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137362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4C943D4-DD56-4538-AC66-F12889AA32EA}" type="datetimeFigureOut">
              <a:rPr lang="tr-TR" smtClean="0"/>
              <a:t>6.12.2023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1790475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215092629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367011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pic>
        <p:nvPicPr>
          <p:cNvPr id="10" name="Resim 9" descr="uhkib_logo_Türkç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27103" y="119643"/>
            <a:ext cx="760244" cy="170372"/>
          </a:xfrm>
          <a:prstGeom prst="round2DiagRect">
            <a:avLst>
              <a:gd name="adj1" fmla="val 16667"/>
              <a:gd name="adj2" fmla="val 0"/>
            </a:avLst>
          </a:prstGeom>
          <a:ln w="762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448613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8" name="Date Placeholder 7"/>
          <p:cNvSpPr>
            <a:spLocks noGrp="1"/>
          </p:cNvSpPr>
          <p:nvPr>
            <p:ph type="dt" sz="half" idx="10"/>
          </p:nvPr>
        </p:nvSpPr>
        <p:spPr/>
        <p:txBody>
          <a:bodyPr/>
          <a:lstStyle/>
          <a:p>
            <a:fld id="{14C943D4-DD56-4538-AC66-F12889AA32EA}" type="datetimeFigureOut">
              <a:rPr lang="tr-TR" smtClean="0"/>
              <a:t>6.12.2023</a:t>
            </a:fld>
            <a:endParaRPr lang="tr-TR"/>
          </a:p>
        </p:txBody>
      </p:sp>
      <p:sp>
        <p:nvSpPr>
          <p:cNvPr id="9" name="Footer Placeholder 8"/>
          <p:cNvSpPr>
            <a:spLocks noGrp="1"/>
          </p:cNvSpPr>
          <p:nvPr>
            <p:ph type="ftr" sz="quarter" idx="11"/>
          </p:nvPr>
        </p:nvSpPr>
        <p:spPr/>
        <p:txBody>
          <a:bodyPr/>
          <a:lstStyle/>
          <a:p>
            <a:endParaRPr lang="tr-TR"/>
          </a:p>
        </p:txBody>
      </p:sp>
      <p:sp>
        <p:nvSpPr>
          <p:cNvPr id="10" name="Slide Number Placeholder 9"/>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704788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583436" y="3143250"/>
            <a:ext cx="4270248" cy="2596776"/>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3509779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4C943D4-DD56-4538-AC66-F12889AA32EA}" type="datetimeFigureOut">
              <a:rPr lang="tr-TR" smtClean="0"/>
              <a:t>6.12.2023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3714625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943D4-DD56-4538-AC66-F12889AA32EA}" type="datetimeFigureOut">
              <a:rPr lang="tr-TR" smtClean="0"/>
              <a:t>6.12.2023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2760727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9" name="Date Placeholder 8"/>
          <p:cNvSpPr>
            <a:spLocks noGrp="1"/>
          </p:cNvSpPr>
          <p:nvPr>
            <p:ph type="dt" sz="half" idx="10"/>
          </p:nvPr>
        </p:nvSpPr>
        <p:spPr/>
        <p:txBody>
          <a:bodyPr/>
          <a:lstStyle/>
          <a:p>
            <a:fld id="{14C943D4-DD56-4538-AC66-F12889AA32EA}" type="datetimeFigureOut">
              <a:rPr lang="tr-TR" smtClean="0"/>
              <a:t>6.12.2023</a:t>
            </a:fld>
            <a:endParaRPr lang="tr-T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1" name="Slide Number Placeholder 10"/>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265323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pic>
        <p:nvPicPr>
          <p:cNvPr id="4" name="Resim 3"/>
          <p:cNvPicPr>
            <a:picLocks noChangeAspect="1"/>
          </p:cNvPicPr>
          <p:nvPr userDrawn="1"/>
        </p:nvPicPr>
        <p:blipFill>
          <a:blip r:embed="rId2"/>
          <a:stretch>
            <a:fillRect/>
          </a:stretch>
        </p:blipFill>
        <p:spPr>
          <a:xfrm>
            <a:off x="11288002" y="87433"/>
            <a:ext cx="810102" cy="340935"/>
          </a:xfrm>
          <a:prstGeom prst="rect">
            <a:avLst/>
          </a:prstGeom>
        </p:spPr>
      </p:pic>
    </p:spTree>
    <p:extLst>
      <p:ext uri="{BB962C8B-B14F-4D97-AF65-F5344CB8AC3E}">
        <p14:creationId xmlns:p14="http://schemas.microsoft.com/office/powerpoint/2010/main" val="848477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4C943D4-DD56-4538-AC66-F12889AA32EA}" type="datetimeFigureOut">
              <a:rPr lang="tr-TR" smtClean="0"/>
              <a:t>6.12.2023</a:t>
            </a:fld>
            <a:endParaRPr lang="tr-T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0" name="Slide Number Placeholder 9"/>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1699880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4C943D4-DD56-4538-AC66-F12889AA32EA}" type="datetimeFigureOut">
              <a:rPr lang="tr-TR" smtClean="0"/>
              <a:t>6.12.2023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1975895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4C943D4-DD56-4538-AC66-F12889AA32EA}" type="datetimeFigureOut">
              <a:rPr lang="tr-TR" smtClean="0"/>
              <a:t>6.12.2023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4121847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2391527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15255162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3178611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A58149B-E2D2-4969-AB61-EF6794272D4E}"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403955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A58149B-E2D2-4969-AB61-EF6794272D4E}" type="datetimeFigureOut">
              <a:rPr lang="tr-TR" smtClean="0"/>
              <a:t>6.12.2023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3617105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A58149B-E2D2-4969-AB61-EF6794272D4E}" type="datetimeFigureOut">
              <a:rPr lang="tr-TR" smtClean="0"/>
              <a:t>6.12.2023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939925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A58149B-E2D2-4969-AB61-EF6794272D4E}" type="datetimeFigureOut">
              <a:rPr lang="tr-TR" smtClean="0"/>
              <a:t>6.12.2023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328822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pic>
        <p:nvPicPr>
          <p:cNvPr id="10" name="Resim 9" descr="uhkib_logo_Türkç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27103" y="119643"/>
            <a:ext cx="760244" cy="170372"/>
          </a:xfrm>
          <a:prstGeom prst="round2DiagRect">
            <a:avLst>
              <a:gd name="adj1" fmla="val 16667"/>
              <a:gd name="adj2" fmla="val 0"/>
            </a:avLst>
          </a:prstGeom>
          <a:ln w="762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2548261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A58149B-E2D2-4969-AB61-EF6794272D4E}"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4247901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A58149B-E2D2-4969-AB61-EF6794272D4E}"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1647521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1460138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1648971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3125648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pic>
        <p:nvPicPr>
          <p:cNvPr id="9" name="Resim 8" descr="uhkib_logo_Türkç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27103" y="119643"/>
            <a:ext cx="760244" cy="170372"/>
          </a:xfrm>
          <a:prstGeom prst="round2DiagRect">
            <a:avLst>
              <a:gd name="adj1" fmla="val 16667"/>
              <a:gd name="adj2" fmla="val 0"/>
            </a:avLst>
          </a:prstGeom>
          <a:ln w="762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301847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2692603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A58149B-E2D2-4969-AB61-EF6794272D4E}"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2303619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A58149B-E2D2-4969-AB61-EF6794272D4E}" type="datetimeFigureOut">
              <a:rPr lang="tr-TR" smtClean="0"/>
              <a:t>6.12.2023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1889031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A58149B-E2D2-4969-AB61-EF6794272D4E}" type="datetimeFigureOut">
              <a:rPr lang="tr-TR" smtClean="0"/>
              <a:t>6.12.2023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288376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8" name="Date Placeholder 7"/>
          <p:cNvSpPr>
            <a:spLocks noGrp="1"/>
          </p:cNvSpPr>
          <p:nvPr>
            <p:ph type="dt" sz="half" idx="10"/>
          </p:nvPr>
        </p:nvSpPr>
        <p:spPr/>
        <p:txBody>
          <a:bodyPr/>
          <a:lstStyle/>
          <a:p>
            <a:fld id="{14C943D4-DD56-4538-AC66-F12889AA32EA}" type="datetimeFigureOut">
              <a:rPr lang="tr-TR" smtClean="0"/>
              <a:t>6.12.2023</a:t>
            </a:fld>
            <a:endParaRPr lang="tr-TR"/>
          </a:p>
        </p:txBody>
      </p:sp>
      <p:sp>
        <p:nvSpPr>
          <p:cNvPr id="9" name="Footer Placeholder 8"/>
          <p:cNvSpPr>
            <a:spLocks noGrp="1"/>
          </p:cNvSpPr>
          <p:nvPr>
            <p:ph type="ftr" sz="quarter" idx="11"/>
          </p:nvPr>
        </p:nvSpPr>
        <p:spPr/>
        <p:txBody>
          <a:bodyPr/>
          <a:lstStyle/>
          <a:p>
            <a:endParaRPr lang="tr-TR"/>
          </a:p>
        </p:txBody>
      </p:sp>
      <p:sp>
        <p:nvSpPr>
          <p:cNvPr id="10" name="Slide Number Placeholder 9"/>
          <p:cNvSpPr>
            <a:spLocks noGrp="1"/>
          </p:cNvSpPr>
          <p:nvPr>
            <p:ph type="sldNum" sz="quarter" idx="12"/>
          </p:nvPr>
        </p:nvSpPr>
        <p:spPr/>
        <p:txBody>
          <a:bodyPr/>
          <a:lstStyle/>
          <a:p>
            <a:fld id="{FB37D9C3-C87C-48CD-9C62-29009800F33F}" type="slidenum">
              <a:rPr lang="tr-TR" smtClean="0"/>
              <a:t>‹#›</a:t>
            </a:fld>
            <a:endParaRPr lang="tr-TR"/>
          </a:p>
        </p:txBody>
      </p:sp>
      <p:pic>
        <p:nvPicPr>
          <p:cNvPr id="11" name="Resim 10" descr="uhkib_logo_Türkçe"/>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81113" y="276161"/>
            <a:ext cx="760244" cy="170372"/>
          </a:xfrm>
          <a:prstGeom prst="round2DiagRect">
            <a:avLst>
              <a:gd name="adj1" fmla="val 16667"/>
              <a:gd name="adj2" fmla="val 0"/>
            </a:avLst>
          </a:prstGeom>
          <a:ln w="76200" cap="sq">
            <a:solidFill>
              <a:schemeClr val="bg1">
                <a:lumMod val="65000"/>
                <a:lumOff val="3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6407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A58149B-E2D2-4969-AB61-EF6794272D4E}" type="datetimeFigureOut">
              <a:rPr lang="tr-TR" smtClean="0"/>
              <a:t>6.12.2023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60639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A58149B-E2D2-4969-AB61-EF6794272D4E}"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1446069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A58149B-E2D2-4969-AB61-EF6794272D4E}"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3633837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2521016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A58149B-E2D2-4969-AB61-EF6794272D4E}"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29BD4FF-1F60-4A22-83B1-A2EA04E6B872}" type="slidenum">
              <a:rPr lang="tr-TR" smtClean="0"/>
              <a:t>‹#›</a:t>
            </a:fld>
            <a:endParaRPr lang="tr-TR"/>
          </a:p>
        </p:txBody>
      </p:sp>
    </p:spTree>
    <p:extLst>
      <p:ext uri="{BB962C8B-B14F-4D97-AF65-F5344CB8AC3E}">
        <p14:creationId xmlns:p14="http://schemas.microsoft.com/office/powerpoint/2010/main" val="1072999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B652D3B0-2117-451D-8FAB-4B9CBE079E98}"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726312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652D3B0-2117-451D-8FAB-4B9CBE079E98}"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16063246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B652D3B0-2117-451D-8FAB-4B9CBE079E98}"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2074976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B652D3B0-2117-451D-8FAB-4B9CBE079E98}"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2753430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652D3B0-2117-451D-8FAB-4B9CBE079E98}" type="datetimeFigureOut">
              <a:rPr lang="tr-TR" smtClean="0"/>
              <a:t>6.12.2023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336498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583436" y="3143250"/>
            <a:ext cx="4270248" cy="2596776"/>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14C943D4-DD56-4538-AC66-F12889AA32EA}" type="datetimeFigureOut">
              <a:rPr lang="tr-TR" smtClean="0"/>
              <a:t>6.12.2023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37D9C3-C87C-48CD-9C62-29009800F33F}" type="slidenum">
              <a:rPr lang="tr-TR" smtClean="0"/>
              <a:t>‹#›</a:t>
            </a:fld>
            <a:endParaRPr lang="tr-T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2634333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652D3B0-2117-451D-8FAB-4B9CBE079E98}" type="datetimeFigureOut">
              <a:rPr lang="tr-TR" smtClean="0"/>
              <a:t>6.12.2023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3227808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652D3B0-2117-451D-8FAB-4B9CBE079E98}" type="datetimeFigureOut">
              <a:rPr lang="tr-TR" smtClean="0"/>
              <a:t>6.12.2023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4162320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652D3B0-2117-451D-8FAB-4B9CBE079E98}"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3476315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652D3B0-2117-451D-8FAB-4B9CBE079E98}" type="datetimeFigureOut">
              <a:rPr lang="tr-TR" smtClean="0"/>
              <a:t>6.12.2023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1371949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652D3B0-2117-451D-8FAB-4B9CBE079E98}"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1139830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652D3B0-2117-451D-8FAB-4B9CBE079E98}" type="datetimeFigureOut">
              <a:rPr lang="tr-TR" smtClean="0"/>
              <a:t>6.12.2023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BB8C43E-B830-4667-B5A8-4C6D4403E6CC}" type="slidenum">
              <a:rPr lang="tr-TR" smtClean="0"/>
              <a:t>‹#›</a:t>
            </a:fld>
            <a:endParaRPr lang="tr-TR"/>
          </a:p>
        </p:txBody>
      </p:sp>
    </p:spTree>
    <p:extLst>
      <p:ext uri="{BB962C8B-B14F-4D97-AF65-F5344CB8AC3E}">
        <p14:creationId xmlns:p14="http://schemas.microsoft.com/office/powerpoint/2010/main" val="161456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4C943D4-DD56-4538-AC66-F12889AA32EA}" type="datetimeFigureOut">
              <a:rPr lang="tr-TR" smtClean="0"/>
              <a:t>6.12.2023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236443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943D4-DD56-4538-AC66-F12889AA32EA}" type="datetimeFigureOut">
              <a:rPr lang="tr-TR" smtClean="0"/>
              <a:t>6.12.2023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3490347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9" name="Date Placeholder 8"/>
          <p:cNvSpPr>
            <a:spLocks noGrp="1"/>
          </p:cNvSpPr>
          <p:nvPr>
            <p:ph type="dt" sz="half" idx="10"/>
          </p:nvPr>
        </p:nvSpPr>
        <p:spPr/>
        <p:txBody>
          <a:bodyPr/>
          <a:lstStyle/>
          <a:p>
            <a:fld id="{14C943D4-DD56-4538-AC66-F12889AA32EA}" type="datetimeFigureOut">
              <a:rPr lang="tr-TR" smtClean="0"/>
              <a:t>6.12.2023</a:t>
            </a:fld>
            <a:endParaRPr lang="tr-T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1" name="Slide Number Placeholder 10"/>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688441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4C943D4-DD56-4538-AC66-F12889AA32EA}" type="datetimeFigureOut">
              <a:rPr lang="tr-TR" smtClean="0"/>
              <a:t>6.12.2023</a:t>
            </a:fld>
            <a:endParaRPr lang="tr-T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0" name="Slide Number Placeholder 9"/>
          <p:cNvSpPr>
            <a:spLocks noGrp="1"/>
          </p:cNvSpPr>
          <p:nvPr>
            <p:ph type="sldNum" sz="quarter" idx="12"/>
          </p:nvPr>
        </p:nvSpPr>
        <p:spPr/>
        <p:txBody>
          <a:bodyPr/>
          <a:lstStyle/>
          <a:p>
            <a:fld id="{FB37D9C3-C87C-48CD-9C62-29009800F33F}" type="slidenum">
              <a:rPr lang="tr-TR" smtClean="0"/>
              <a:t>‹#›</a:t>
            </a:fld>
            <a:endParaRPr lang="tr-TR"/>
          </a:p>
        </p:txBody>
      </p:sp>
    </p:spTree>
    <p:extLst>
      <p:ext uri="{BB962C8B-B14F-4D97-AF65-F5344CB8AC3E}">
        <p14:creationId xmlns:p14="http://schemas.microsoft.com/office/powerpoint/2010/main" val="624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4C943D4-DD56-4538-AC66-F12889AA32EA}" type="datetimeFigureOut">
              <a:rPr lang="tr-TR" smtClean="0"/>
              <a:t>6.12.2023</a:t>
            </a:fld>
            <a:endParaRPr lang="tr-T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tr-T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B37D9C3-C87C-48CD-9C62-29009800F33F}" type="slidenum">
              <a:rPr lang="tr-TR" smtClean="0"/>
              <a:t>‹#›</a:t>
            </a:fld>
            <a:endParaRPr lang="tr-TR"/>
          </a:p>
        </p:txBody>
      </p:sp>
    </p:spTree>
    <p:extLst>
      <p:ext uri="{BB962C8B-B14F-4D97-AF65-F5344CB8AC3E}">
        <p14:creationId xmlns:p14="http://schemas.microsoft.com/office/powerpoint/2010/main" val="1367870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4C943D4-DD56-4538-AC66-F12889AA32EA}" type="datetimeFigureOut">
              <a:rPr lang="tr-TR" smtClean="0"/>
              <a:t>6.12.2023</a:t>
            </a:fld>
            <a:endParaRPr lang="tr-T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tr-T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B37D9C3-C87C-48CD-9C62-29009800F33F}" type="slidenum">
              <a:rPr lang="tr-TR" smtClean="0"/>
              <a:t>‹#›</a:t>
            </a:fld>
            <a:endParaRPr lang="tr-TR"/>
          </a:p>
        </p:txBody>
      </p:sp>
    </p:spTree>
    <p:extLst>
      <p:ext uri="{BB962C8B-B14F-4D97-AF65-F5344CB8AC3E}">
        <p14:creationId xmlns:p14="http://schemas.microsoft.com/office/powerpoint/2010/main" val="40814944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8149B-E2D2-4969-AB61-EF6794272D4E}" type="datetimeFigureOut">
              <a:rPr lang="tr-TR" smtClean="0"/>
              <a:t>6.12.2023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BD4FF-1F60-4A22-83B1-A2EA04E6B872}" type="slidenum">
              <a:rPr lang="tr-TR" smtClean="0"/>
              <a:t>‹#›</a:t>
            </a:fld>
            <a:endParaRPr lang="tr-TR"/>
          </a:p>
        </p:txBody>
      </p:sp>
    </p:spTree>
    <p:extLst>
      <p:ext uri="{BB962C8B-B14F-4D97-AF65-F5344CB8AC3E}">
        <p14:creationId xmlns:p14="http://schemas.microsoft.com/office/powerpoint/2010/main" val="7532052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8149B-E2D2-4969-AB61-EF6794272D4E}" type="datetimeFigureOut">
              <a:rPr lang="tr-TR" smtClean="0"/>
              <a:t>6.12.2023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BD4FF-1F60-4A22-83B1-A2EA04E6B872}" type="slidenum">
              <a:rPr lang="tr-TR" smtClean="0"/>
              <a:t>‹#›</a:t>
            </a:fld>
            <a:endParaRPr lang="tr-TR"/>
          </a:p>
        </p:txBody>
      </p:sp>
    </p:spTree>
    <p:extLst>
      <p:ext uri="{BB962C8B-B14F-4D97-AF65-F5344CB8AC3E}">
        <p14:creationId xmlns:p14="http://schemas.microsoft.com/office/powerpoint/2010/main" val="377364678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2D3B0-2117-451D-8FAB-4B9CBE079E98}" type="datetimeFigureOut">
              <a:rPr lang="tr-TR" smtClean="0"/>
              <a:t>6.12.2023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8C43E-B830-4667-B5A8-4C6D4403E6CC}" type="slidenum">
              <a:rPr lang="tr-TR" smtClean="0"/>
              <a:t>‹#›</a:t>
            </a:fld>
            <a:endParaRPr lang="tr-TR"/>
          </a:p>
        </p:txBody>
      </p:sp>
    </p:spTree>
    <p:extLst>
      <p:ext uri="{BB962C8B-B14F-4D97-AF65-F5344CB8AC3E}">
        <p14:creationId xmlns:p14="http://schemas.microsoft.com/office/powerpoint/2010/main" val="36790507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5" name="5 Metin kutusu"/>
          <p:cNvSpPr txBox="1"/>
          <p:nvPr/>
        </p:nvSpPr>
        <p:spPr>
          <a:xfrm>
            <a:off x="981777" y="2999320"/>
            <a:ext cx="9846645" cy="1138773"/>
          </a:xfrm>
          <a:prstGeom prst="rect">
            <a:avLst/>
          </a:prstGeom>
          <a:solidFill>
            <a:schemeClr val="tx1"/>
          </a:solidFill>
          <a:ln w="76200">
            <a:solidFill>
              <a:schemeClr val="bg1">
                <a:lumMod val="50000"/>
                <a:lumOff val="50000"/>
              </a:schemeClr>
            </a:solidFill>
          </a:ln>
        </p:spPr>
        <p:txBody>
          <a:bodyPr wrap="square" rtlCol="0">
            <a:spAutoFit/>
          </a:bodyPr>
          <a:lstStyle/>
          <a:p>
            <a:pPr algn="ctr"/>
            <a:r>
              <a:rPr lang="tr-TR" sz="3400" b="1" spc="-150" dirty="0" smtClean="0">
                <a:solidFill>
                  <a:schemeClr val="bg1">
                    <a:lumMod val="85000"/>
                    <a:lumOff val="15000"/>
                  </a:schemeClr>
                </a:solidFill>
                <a:latin typeface="Times New Roman" panose="02020603050405020304" pitchFamily="18" charset="0"/>
                <a:cs typeface="Times New Roman" panose="02020603050405020304" pitchFamily="18" charset="0"/>
              </a:rPr>
              <a:t>UTİB </a:t>
            </a:r>
            <a:r>
              <a:rPr lang="tr-TR" sz="3400" b="1" spc="-150" dirty="0">
                <a:solidFill>
                  <a:schemeClr val="bg1">
                    <a:lumMod val="85000"/>
                    <a:lumOff val="15000"/>
                  </a:schemeClr>
                </a:solidFill>
                <a:latin typeface="Times New Roman" panose="02020603050405020304" pitchFamily="18" charset="0"/>
                <a:cs typeface="Times New Roman" panose="02020603050405020304" pitchFamily="18" charset="0"/>
              </a:rPr>
              <a:t>Yönetim Kurulu </a:t>
            </a:r>
            <a:r>
              <a:rPr lang="tr-TR" sz="3400" b="1" spc="-150" dirty="0" smtClean="0">
                <a:solidFill>
                  <a:schemeClr val="bg1">
                    <a:lumMod val="85000"/>
                    <a:lumOff val="15000"/>
                  </a:schemeClr>
                </a:solidFill>
                <a:latin typeface="Times New Roman" panose="02020603050405020304" pitchFamily="18" charset="0"/>
                <a:cs typeface="Times New Roman" panose="02020603050405020304" pitchFamily="18" charset="0"/>
              </a:rPr>
              <a:t>Toplantısı İstatistik Sunumu</a:t>
            </a:r>
          </a:p>
          <a:p>
            <a:pPr algn="ctr"/>
            <a:r>
              <a:rPr lang="tr-TR" sz="3400" b="1" spc="-150" dirty="0" smtClean="0">
                <a:solidFill>
                  <a:schemeClr val="bg1">
                    <a:lumMod val="85000"/>
                    <a:lumOff val="15000"/>
                  </a:schemeClr>
                </a:solidFill>
                <a:latin typeface="Times New Roman" panose="02020603050405020304" pitchFamily="18" charset="0"/>
                <a:cs typeface="Times New Roman" panose="02020603050405020304" pitchFamily="18" charset="0"/>
              </a:rPr>
              <a:t>ARALIK 2023</a:t>
            </a:r>
            <a:endParaRPr lang="tr-TR" sz="3400" b="1" spc="-150" dirty="0">
              <a:solidFill>
                <a:schemeClr val="bg1">
                  <a:lumMod val="85000"/>
                  <a:lumOff val="15000"/>
                </a:schemeClr>
              </a:solidFill>
              <a:latin typeface="Times New Roman" panose="02020603050405020304" pitchFamily="18" charset="0"/>
              <a:cs typeface="Times New Roman" panose="02020603050405020304" pitchFamily="18" charset="0"/>
            </a:endParaRPr>
          </a:p>
        </p:txBody>
      </p:sp>
      <p:sp>
        <p:nvSpPr>
          <p:cNvPr id="9" name="6 Metin kutusu"/>
          <p:cNvSpPr txBox="1"/>
          <p:nvPr/>
        </p:nvSpPr>
        <p:spPr>
          <a:xfrm>
            <a:off x="10660270" y="6479933"/>
            <a:ext cx="1418123" cy="276999"/>
          </a:xfrm>
          <a:prstGeom prst="rect">
            <a:avLst/>
          </a:prstGeom>
          <a:solidFill>
            <a:schemeClr val="tx1"/>
          </a:solidFill>
        </p:spPr>
        <p:txBody>
          <a:bodyPr wrap="square" rtlCol="0">
            <a:spAutoFit/>
          </a:bodyPr>
          <a:lstStyle/>
          <a:p>
            <a:r>
              <a:rPr lang="tr-TR" sz="1200" b="1" dirty="0">
                <a:solidFill>
                  <a:schemeClr val="bg1">
                    <a:lumMod val="75000"/>
                    <a:lumOff val="25000"/>
                  </a:schemeClr>
                </a:solidFill>
                <a:latin typeface="Times New Roman" panose="02020603050405020304" pitchFamily="18" charset="0"/>
                <a:cs typeface="Times New Roman" panose="02020603050405020304" pitchFamily="18" charset="0"/>
              </a:rPr>
              <a:t>(Hizmete </a:t>
            </a:r>
            <a:r>
              <a:rPr lang="tr-TR" sz="1200" b="1" dirty="0" smtClean="0">
                <a:solidFill>
                  <a:schemeClr val="bg1">
                    <a:lumMod val="75000"/>
                    <a:lumOff val="25000"/>
                  </a:schemeClr>
                </a:solidFill>
                <a:latin typeface="Times New Roman" panose="02020603050405020304" pitchFamily="18" charset="0"/>
                <a:cs typeface="Times New Roman" panose="02020603050405020304" pitchFamily="18" charset="0"/>
              </a:rPr>
              <a:t>Özeldir)</a:t>
            </a:r>
            <a:endParaRPr lang="tr-TR" sz="1200" b="1"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grpSp>
        <p:nvGrpSpPr>
          <p:cNvPr id="2" name="Grup 1"/>
          <p:cNvGrpSpPr/>
          <p:nvPr/>
        </p:nvGrpSpPr>
        <p:grpSpPr>
          <a:xfrm>
            <a:off x="3868871" y="1672407"/>
            <a:ext cx="3537564" cy="1133884"/>
            <a:chOff x="2125167" y="171633"/>
            <a:chExt cx="3537564" cy="1133884"/>
          </a:xfrm>
        </p:grpSpPr>
        <p:sp>
          <p:nvSpPr>
            <p:cNvPr id="11" name="Dikdörtgen 10"/>
            <p:cNvSpPr/>
            <p:nvPr/>
          </p:nvSpPr>
          <p:spPr>
            <a:xfrm>
              <a:off x="2125167" y="171633"/>
              <a:ext cx="3537564" cy="1133884"/>
            </a:xfrm>
            <a:prstGeom prst="rect">
              <a:avLst/>
            </a:prstGeom>
            <a:solidFill>
              <a:schemeClr val="tx1"/>
            </a:solidFill>
            <a:ln w="76200">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2976"/>
            <p:cNvGrpSpPr/>
            <p:nvPr/>
          </p:nvGrpSpPr>
          <p:grpSpPr>
            <a:xfrm>
              <a:off x="2291317" y="226538"/>
              <a:ext cx="3141909" cy="1019735"/>
              <a:chOff x="0" y="0"/>
              <a:chExt cx="4288143" cy="1636452"/>
            </a:xfrm>
          </p:grpSpPr>
          <p:sp>
            <p:nvSpPr>
              <p:cNvPr id="13" name="Shape 105"/>
              <p:cNvSpPr/>
              <p:nvPr/>
            </p:nvSpPr>
            <p:spPr>
              <a:xfrm>
                <a:off x="112" y="844924"/>
                <a:ext cx="1801343" cy="334912"/>
              </a:xfrm>
              <a:custGeom>
                <a:avLst/>
                <a:gdLst/>
                <a:ahLst/>
                <a:cxnLst/>
                <a:rect l="0" t="0" r="0" b="0"/>
                <a:pathLst>
                  <a:path w="1801343" h="334912">
                    <a:moveTo>
                      <a:pt x="898995" y="0"/>
                    </a:moveTo>
                    <a:cubicBezTo>
                      <a:pt x="1307656" y="0"/>
                      <a:pt x="1801343" y="334912"/>
                      <a:pt x="1801343" y="334912"/>
                    </a:cubicBezTo>
                    <a:lnTo>
                      <a:pt x="898995" y="331267"/>
                    </a:lnTo>
                    <a:lnTo>
                      <a:pt x="0" y="334912"/>
                    </a:lnTo>
                    <a:cubicBezTo>
                      <a:pt x="0" y="334912"/>
                      <a:pt x="478244" y="0"/>
                      <a:pt x="898995" y="0"/>
                    </a:cubicBezTo>
                    <a:close/>
                  </a:path>
                </a:pathLst>
              </a:custGeom>
              <a:ln w="0" cap="flat">
                <a:miter lim="127000"/>
              </a:ln>
            </p:spPr>
            <p:style>
              <a:lnRef idx="0">
                <a:srgbClr val="000000">
                  <a:alpha val="0"/>
                </a:srgbClr>
              </a:lnRef>
              <a:fillRef idx="1">
                <a:srgbClr val="BED131"/>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hape 106"/>
              <p:cNvSpPr/>
              <p:nvPr/>
            </p:nvSpPr>
            <p:spPr>
              <a:xfrm>
                <a:off x="0" y="713463"/>
                <a:ext cx="1802219" cy="467461"/>
              </a:xfrm>
              <a:custGeom>
                <a:avLst/>
                <a:gdLst/>
                <a:ahLst/>
                <a:cxnLst/>
                <a:rect l="0" t="0" r="0" b="0"/>
                <a:pathLst>
                  <a:path w="1802219" h="467461">
                    <a:moveTo>
                      <a:pt x="888517" y="0"/>
                    </a:moveTo>
                    <a:cubicBezTo>
                      <a:pt x="1325804" y="0"/>
                      <a:pt x="1802219" y="467461"/>
                      <a:pt x="1802219" y="467461"/>
                    </a:cubicBezTo>
                    <a:cubicBezTo>
                      <a:pt x="1587195" y="337464"/>
                      <a:pt x="1241234" y="236703"/>
                      <a:pt x="887336" y="241414"/>
                    </a:cubicBezTo>
                    <a:cubicBezTo>
                      <a:pt x="552348" y="245961"/>
                      <a:pt x="231280" y="326644"/>
                      <a:pt x="0" y="466496"/>
                    </a:cubicBezTo>
                    <a:cubicBezTo>
                      <a:pt x="0" y="466496"/>
                      <a:pt x="480924" y="0"/>
                      <a:pt x="888517" y="0"/>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Shape 107"/>
              <p:cNvSpPr/>
              <p:nvPr/>
            </p:nvSpPr>
            <p:spPr>
              <a:xfrm>
                <a:off x="138968" y="0"/>
                <a:ext cx="1523174" cy="864172"/>
              </a:xfrm>
              <a:custGeom>
                <a:avLst/>
                <a:gdLst/>
                <a:ahLst/>
                <a:cxnLst/>
                <a:rect l="0" t="0" r="0" b="0"/>
                <a:pathLst>
                  <a:path w="1523174" h="864172">
                    <a:moveTo>
                      <a:pt x="761556" y="3404"/>
                    </a:moveTo>
                    <a:cubicBezTo>
                      <a:pt x="899998" y="0"/>
                      <a:pt x="1072375" y="205207"/>
                      <a:pt x="1210132" y="380302"/>
                    </a:cubicBezTo>
                    <a:cubicBezTo>
                      <a:pt x="1380782" y="594716"/>
                      <a:pt x="1523174" y="864172"/>
                      <a:pt x="1523174" y="864172"/>
                    </a:cubicBezTo>
                    <a:cubicBezTo>
                      <a:pt x="1398702" y="703834"/>
                      <a:pt x="1319352" y="583108"/>
                      <a:pt x="1177811" y="443040"/>
                    </a:cubicBezTo>
                    <a:cubicBezTo>
                      <a:pt x="975703" y="242913"/>
                      <a:pt x="844893" y="182144"/>
                      <a:pt x="761556" y="180632"/>
                    </a:cubicBezTo>
                    <a:cubicBezTo>
                      <a:pt x="678066" y="182144"/>
                      <a:pt x="547408" y="242913"/>
                      <a:pt x="345262" y="443040"/>
                    </a:cubicBezTo>
                    <a:cubicBezTo>
                      <a:pt x="203810" y="583108"/>
                      <a:pt x="124371" y="703834"/>
                      <a:pt x="0" y="864172"/>
                    </a:cubicBezTo>
                    <a:cubicBezTo>
                      <a:pt x="0" y="864172"/>
                      <a:pt x="142316" y="594716"/>
                      <a:pt x="312915" y="380302"/>
                    </a:cubicBezTo>
                    <a:cubicBezTo>
                      <a:pt x="450647" y="205207"/>
                      <a:pt x="623011" y="0"/>
                      <a:pt x="761556" y="3404"/>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Shape 108"/>
              <p:cNvSpPr/>
              <p:nvPr/>
            </p:nvSpPr>
            <p:spPr>
              <a:xfrm>
                <a:off x="38881" y="343366"/>
                <a:ext cx="1723288" cy="735787"/>
              </a:xfrm>
              <a:custGeom>
                <a:avLst/>
                <a:gdLst/>
                <a:ahLst/>
                <a:cxnLst/>
                <a:rect l="0" t="0" r="0" b="0"/>
                <a:pathLst>
                  <a:path w="1723288" h="735787">
                    <a:moveTo>
                      <a:pt x="856768" y="0"/>
                    </a:moveTo>
                    <a:cubicBezTo>
                      <a:pt x="1029513" y="1244"/>
                      <a:pt x="1252639" y="188875"/>
                      <a:pt x="1437335" y="388176"/>
                    </a:cubicBezTo>
                    <a:cubicBezTo>
                      <a:pt x="1615224" y="580314"/>
                      <a:pt x="1723288" y="735787"/>
                      <a:pt x="1723288" y="735787"/>
                    </a:cubicBezTo>
                    <a:cubicBezTo>
                      <a:pt x="1503616" y="508457"/>
                      <a:pt x="1113003" y="206705"/>
                      <a:pt x="856768" y="209004"/>
                    </a:cubicBezTo>
                    <a:cubicBezTo>
                      <a:pt x="593408" y="211417"/>
                      <a:pt x="221361" y="506768"/>
                      <a:pt x="0" y="735787"/>
                    </a:cubicBezTo>
                    <a:cubicBezTo>
                      <a:pt x="0" y="735787"/>
                      <a:pt x="108026" y="580314"/>
                      <a:pt x="285979" y="388176"/>
                    </a:cubicBezTo>
                    <a:cubicBezTo>
                      <a:pt x="470637" y="188875"/>
                      <a:pt x="680263" y="2388"/>
                      <a:pt x="856768" y="0"/>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Shape 3014"/>
              <p:cNvSpPr/>
              <p:nvPr/>
            </p:nvSpPr>
            <p:spPr>
              <a:xfrm>
                <a:off x="3821976" y="784103"/>
                <a:ext cx="142735" cy="75209"/>
              </a:xfrm>
              <a:custGeom>
                <a:avLst/>
                <a:gdLst/>
                <a:ahLst/>
                <a:cxnLst/>
                <a:rect l="0" t="0" r="0" b="0"/>
                <a:pathLst>
                  <a:path w="142735" h="75209">
                    <a:moveTo>
                      <a:pt x="0" y="0"/>
                    </a:moveTo>
                    <a:lnTo>
                      <a:pt x="142735" y="0"/>
                    </a:lnTo>
                    <a:lnTo>
                      <a:pt x="142735" y="75209"/>
                    </a:lnTo>
                    <a:lnTo>
                      <a:pt x="0" y="7520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Shape 110"/>
              <p:cNvSpPr/>
              <p:nvPr/>
            </p:nvSpPr>
            <p:spPr>
              <a:xfrm>
                <a:off x="3643351" y="498277"/>
                <a:ext cx="321361" cy="665759"/>
              </a:xfrm>
              <a:custGeom>
                <a:avLst/>
                <a:gdLst/>
                <a:ahLst/>
                <a:cxnLst/>
                <a:rect l="0" t="0" r="0" b="0"/>
                <a:pathLst>
                  <a:path w="321361" h="665759">
                    <a:moveTo>
                      <a:pt x="0" y="0"/>
                    </a:moveTo>
                    <a:lnTo>
                      <a:pt x="88011" y="0"/>
                    </a:lnTo>
                    <a:lnTo>
                      <a:pt x="88570" y="0"/>
                    </a:lnTo>
                    <a:lnTo>
                      <a:pt x="321361" y="0"/>
                    </a:lnTo>
                    <a:lnTo>
                      <a:pt x="321361" y="74130"/>
                    </a:lnTo>
                    <a:lnTo>
                      <a:pt x="167526" y="74130"/>
                    </a:lnTo>
                    <a:lnTo>
                      <a:pt x="88570" y="74130"/>
                    </a:lnTo>
                    <a:lnTo>
                      <a:pt x="88011" y="532651"/>
                    </a:lnTo>
                    <a:lnTo>
                      <a:pt x="89560" y="591071"/>
                    </a:lnTo>
                    <a:lnTo>
                      <a:pt x="321361" y="591071"/>
                    </a:lnTo>
                    <a:lnTo>
                      <a:pt x="321361" y="665759"/>
                    </a:lnTo>
                    <a:lnTo>
                      <a:pt x="0" y="665759"/>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Shape 3015"/>
              <p:cNvSpPr/>
              <p:nvPr/>
            </p:nvSpPr>
            <p:spPr>
              <a:xfrm>
                <a:off x="3387611" y="498277"/>
                <a:ext cx="89929" cy="665759"/>
              </a:xfrm>
              <a:custGeom>
                <a:avLst/>
                <a:gdLst/>
                <a:ahLst/>
                <a:cxnLst/>
                <a:rect l="0" t="0" r="0" b="0"/>
                <a:pathLst>
                  <a:path w="89929" h="665759">
                    <a:moveTo>
                      <a:pt x="0" y="0"/>
                    </a:moveTo>
                    <a:lnTo>
                      <a:pt x="89929" y="0"/>
                    </a:lnTo>
                    <a:lnTo>
                      <a:pt x="89929" y="665759"/>
                    </a:lnTo>
                    <a:lnTo>
                      <a:pt x="0" y="66575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Shape 112"/>
              <p:cNvSpPr/>
              <p:nvPr/>
            </p:nvSpPr>
            <p:spPr>
              <a:xfrm>
                <a:off x="2679040" y="498277"/>
                <a:ext cx="552742" cy="665759"/>
              </a:xfrm>
              <a:custGeom>
                <a:avLst/>
                <a:gdLst/>
                <a:ahLst/>
                <a:cxnLst/>
                <a:rect l="0" t="0" r="0" b="0"/>
                <a:pathLst>
                  <a:path w="552742" h="665759">
                    <a:moveTo>
                      <a:pt x="0" y="0"/>
                    </a:moveTo>
                    <a:lnTo>
                      <a:pt x="552742" y="0"/>
                    </a:lnTo>
                    <a:lnTo>
                      <a:pt x="552742" y="74740"/>
                    </a:lnTo>
                    <a:lnTo>
                      <a:pt x="314211" y="74740"/>
                    </a:lnTo>
                    <a:lnTo>
                      <a:pt x="314211" y="665759"/>
                    </a:lnTo>
                    <a:lnTo>
                      <a:pt x="238366" y="665759"/>
                    </a:lnTo>
                    <a:lnTo>
                      <a:pt x="238366" y="74740"/>
                    </a:lnTo>
                    <a:lnTo>
                      <a:pt x="0" y="74740"/>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Shape 113"/>
              <p:cNvSpPr/>
              <p:nvPr/>
            </p:nvSpPr>
            <p:spPr>
              <a:xfrm>
                <a:off x="2038071" y="498277"/>
                <a:ext cx="541338" cy="681571"/>
              </a:xfrm>
              <a:custGeom>
                <a:avLst/>
                <a:gdLst/>
                <a:ahLst/>
                <a:cxnLst/>
                <a:rect l="0" t="0" r="0" b="0"/>
                <a:pathLst>
                  <a:path w="541338" h="681571">
                    <a:moveTo>
                      <a:pt x="0" y="0"/>
                    </a:moveTo>
                    <a:lnTo>
                      <a:pt x="89281" y="0"/>
                    </a:lnTo>
                    <a:lnTo>
                      <a:pt x="89281" y="424396"/>
                    </a:lnTo>
                    <a:cubicBezTo>
                      <a:pt x="89281" y="483476"/>
                      <a:pt x="105511" y="528510"/>
                      <a:pt x="137439" y="559867"/>
                    </a:cubicBezTo>
                    <a:cubicBezTo>
                      <a:pt x="169913" y="591198"/>
                      <a:pt x="215976" y="606946"/>
                      <a:pt x="275425" y="606946"/>
                    </a:cubicBezTo>
                    <a:cubicBezTo>
                      <a:pt x="393128" y="606946"/>
                      <a:pt x="451853" y="546113"/>
                      <a:pt x="451853" y="424396"/>
                    </a:cubicBezTo>
                    <a:lnTo>
                      <a:pt x="451853" y="0"/>
                    </a:lnTo>
                    <a:lnTo>
                      <a:pt x="541338" y="0"/>
                    </a:lnTo>
                    <a:lnTo>
                      <a:pt x="541338" y="424396"/>
                    </a:lnTo>
                    <a:cubicBezTo>
                      <a:pt x="541338" y="508521"/>
                      <a:pt x="518414" y="572440"/>
                      <a:pt x="472555" y="616229"/>
                    </a:cubicBezTo>
                    <a:cubicBezTo>
                      <a:pt x="426631" y="659727"/>
                      <a:pt x="360896" y="681571"/>
                      <a:pt x="275425" y="681571"/>
                    </a:cubicBezTo>
                    <a:cubicBezTo>
                      <a:pt x="91783" y="681571"/>
                      <a:pt x="0" y="595884"/>
                      <a:pt x="0" y="424396"/>
                    </a:cubicBez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Shape 3016"/>
              <p:cNvSpPr/>
              <p:nvPr/>
            </p:nvSpPr>
            <p:spPr>
              <a:xfrm>
                <a:off x="3386963" y="371150"/>
                <a:ext cx="88468" cy="84709"/>
              </a:xfrm>
              <a:custGeom>
                <a:avLst/>
                <a:gdLst/>
                <a:ahLst/>
                <a:cxnLst/>
                <a:rect l="0" t="0" r="0" b="0"/>
                <a:pathLst>
                  <a:path w="88468" h="84709">
                    <a:moveTo>
                      <a:pt x="0" y="0"/>
                    </a:moveTo>
                    <a:lnTo>
                      <a:pt x="88468" y="0"/>
                    </a:lnTo>
                    <a:lnTo>
                      <a:pt x="88468" y="84709"/>
                    </a:lnTo>
                    <a:lnTo>
                      <a:pt x="0" y="8470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Shape 115"/>
              <p:cNvSpPr/>
              <p:nvPr/>
            </p:nvSpPr>
            <p:spPr>
              <a:xfrm>
                <a:off x="3964712" y="498277"/>
                <a:ext cx="323431" cy="665759"/>
              </a:xfrm>
              <a:custGeom>
                <a:avLst/>
                <a:gdLst/>
                <a:ahLst/>
                <a:cxnLst/>
                <a:rect l="0" t="0" r="0" b="0"/>
                <a:pathLst>
                  <a:path w="323431" h="665759">
                    <a:moveTo>
                      <a:pt x="0" y="0"/>
                    </a:moveTo>
                    <a:lnTo>
                      <a:pt x="37821" y="0"/>
                    </a:lnTo>
                    <a:cubicBezTo>
                      <a:pt x="129032" y="0"/>
                      <a:pt x="188265" y="8230"/>
                      <a:pt x="215900" y="24460"/>
                    </a:cubicBezTo>
                    <a:cubicBezTo>
                      <a:pt x="269341" y="55867"/>
                      <a:pt x="296037" y="102349"/>
                      <a:pt x="296037" y="163627"/>
                    </a:cubicBezTo>
                    <a:cubicBezTo>
                      <a:pt x="296037" y="236550"/>
                      <a:pt x="262649" y="286169"/>
                      <a:pt x="195757" y="312420"/>
                    </a:cubicBezTo>
                    <a:cubicBezTo>
                      <a:pt x="236398" y="322059"/>
                      <a:pt x="267779" y="340589"/>
                      <a:pt x="289763" y="369253"/>
                    </a:cubicBezTo>
                    <a:cubicBezTo>
                      <a:pt x="312229" y="397472"/>
                      <a:pt x="323431" y="432410"/>
                      <a:pt x="323431" y="474586"/>
                    </a:cubicBezTo>
                    <a:cubicBezTo>
                      <a:pt x="323431" y="532651"/>
                      <a:pt x="304406" y="579336"/>
                      <a:pt x="265989" y="614109"/>
                    </a:cubicBezTo>
                    <a:cubicBezTo>
                      <a:pt x="228054" y="648475"/>
                      <a:pt x="179400" y="665759"/>
                      <a:pt x="119647" y="665759"/>
                    </a:cubicBezTo>
                    <a:lnTo>
                      <a:pt x="0" y="665759"/>
                    </a:lnTo>
                    <a:lnTo>
                      <a:pt x="0" y="591071"/>
                    </a:lnTo>
                    <a:lnTo>
                      <a:pt x="107899" y="591071"/>
                    </a:lnTo>
                    <a:cubicBezTo>
                      <a:pt x="146063" y="591071"/>
                      <a:pt x="176707" y="580453"/>
                      <a:pt x="199275" y="559448"/>
                    </a:cubicBezTo>
                    <a:cubicBezTo>
                      <a:pt x="222047" y="538264"/>
                      <a:pt x="233350" y="508864"/>
                      <a:pt x="233350" y="471462"/>
                    </a:cubicBezTo>
                    <a:cubicBezTo>
                      <a:pt x="233350" y="397688"/>
                      <a:pt x="184709" y="361036"/>
                      <a:pt x="87084" y="361036"/>
                    </a:cubicBezTo>
                    <a:lnTo>
                      <a:pt x="0" y="361036"/>
                    </a:lnTo>
                    <a:lnTo>
                      <a:pt x="0" y="285826"/>
                    </a:lnTo>
                    <a:lnTo>
                      <a:pt x="61836" y="285826"/>
                    </a:lnTo>
                    <a:cubicBezTo>
                      <a:pt x="157581" y="285826"/>
                      <a:pt x="205587" y="250584"/>
                      <a:pt x="205587" y="179972"/>
                    </a:cubicBezTo>
                    <a:cubicBezTo>
                      <a:pt x="205587" y="137719"/>
                      <a:pt x="191402" y="108318"/>
                      <a:pt x="163157" y="91935"/>
                    </a:cubicBezTo>
                    <a:cubicBezTo>
                      <a:pt x="142113" y="80048"/>
                      <a:pt x="108356" y="74130"/>
                      <a:pt x="61836" y="74130"/>
                    </a:cubicBezTo>
                    <a:lnTo>
                      <a:pt x="0" y="74130"/>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hape 116"/>
              <p:cNvSpPr/>
              <p:nvPr/>
            </p:nvSpPr>
            <p:spPr>
              <a:xfrm>
                <a:off x="10154" y="1449236"/>
                <a:ext cx="111557" cy="164147"/>
              </a:xfrm>
              <a:custGeom>
                <a:avLst/>
                <a:gdLst/>
                <a:ahLst/>
                <a:cxnLst/>
                <a:rect l="0" t="0" r="0" b="0"/>
                <a:pathLst>
                  <a:path w="111557" h="164147">
                    <a:moveTo>
                      <a:pt x="0" y="0"/>
                    </a:moveTo>
                    <a:lnTo>
                      <a:pt x="12344" y="0"/>
                    </a:lnTo>
                    <a:lnTo>
                      <a:pt x="12344" y="108356"/>
                    </a:lnTo>
                    <a:cubicBezTo>
                      <a:pt x="12344" y="121615"/>
                      <a:pt x="16269" y="132410"/>
                      <a:pt x="24117" y="140703"/>
                    </a:cubicBezTo>
                    <a:cubicBezTo>
                      <a:pt x="31966" y="149009"/>
                      <a:pt x="42520"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ubicBezTo>
                      <a:pt x="111557" y="125654"/>
                      <a:pt x="106337" y="138620"/>
                      <a:pt x="95898" y="148831"/>
                    </a:cubicBezTo>
                    <a:cubicBezTo>
                      <a:pt x="85458" y="159042"/>
                      <a:pt x="72085" y="164147"/>
                      <a:pt x="55778" y="164147"/>
                    </a:cubicBezTo>
                    <a:cubicBezTo>
                      <a:pt x="39776" y="164147"/>
                      <a:pt x="26480" y="159118"/>
                      <a:pt x="15888" y="149047"/>
                    </a:cubicBezTo>
                    <a:cubicBezTo>
                      <a:pt x="5296" y="138989"/>
                      <a:pt x="0" y="125959"/>
                      <a:pt x="0" y="109956"/>
                    </a:cubicBez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Shape 117"/>
              <p:cNvSpPr/>
              <p:nvPr/>
            </p:nvSpPr>
            <p:spPr>
              <a:xfrm>
                <a:off x="10154" y="1449236"/>
                <a:ext cx="111557" cy="164147"/>
              </a:xfrm>
              <a:custGeom>
                <a:avLst/>
                <a:gdLst/>
                <a:ahLst/>
                <a:cxnLst/>
                <a:rect l="0" t="0" r="0" b="0"/>
                <a:pathLst>
                  <a:path w="111557" h="164147">
                    <a:moveTo>
                      <a:pt x="111557" y="109956"/>
                    </a:moveTo>
                    <a:cubicBezTo>
                      <a:pt x="111557" y="125654"/>
                      <a:pt x="106337" y="138620"/>
                      <a:pt x="95898" y="148831"/>
                    </a:cubicBezTo>
                    <a:cubicBezTo>
                      <a:pt x="85458" y="159042"/>
                      <a:pt x="72085" y="164147"/>
                      <a:pt x="55778" y="164147"/>
                    </a:cubicBezTo>
                    <a:cubicBezTo>
                      <a:pt x="39776" y="164147"/>
                      <a:pt x="26480" y="159118"/>
                      <a:pt x="15888" y="149047"/>
                    </a:cubicBezTo>
                    <a:cubicBezTo>
                      <a:pt x="5296" y="138989"/>
                      <a:pt x="0" y="125959"/>
                      <a:pt x="0" y="109956"/>
                    </a:cubicBezTo>
                    <a:lnTo>
                      <a:pt x="0" y="0"/>
                    </a:lnTo>
                    <a:lnTo>
                      <a:pt x="12344" y="0"/>
                    </a:lnTo>
                    <a:lnTo>
                      <a:pt x="12344" y="108356"/>
                    </a:lnTo>
                    <a:cubicBezTo>
                      <a:pt x="12344" y="121615"/>
                      <a:pt x="16269" y="132410"/>
                      <a:pt x="24117" y="140703"/>
                    </a:cubicBezTo>
                    <a:cubicBezTo>
                      <a:pt x="31966" y="149009"/>
                      <a:pt x="42520"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Shape 118"/>
              <p:cNvSpPr/>
              <p:nvPr/>
            </p:nvSpPr>
            <p:spPr>
              <a:xfrm>
                <a:off x="168571" y="1449233"/>
                <a:ext cx="98755" cy="162763"/>
              </a:xfrm>
              <a:custGeom>
                <a:avLst/>
                <a:gdLst/>
                <a:ahLst/>
                <a:cxnLst/>
                <a:rect l="0" t="0" r="0" b="0"/>
                <a:pathLst>
                  <a:path w="98755" h="162763">
                    <a:moveTo>
                      <a:pt x="0" y="0"/>
                    </a:moveTo>
                    <a:lnTo>
                      <a:pt x="12344" y="0"/>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Shape 119"/>
              <p:cNvSpPr/>
              <p:nvPr/>
            </p:nvSpPr>
            <p:spPr>
              <a:xfrm>
                <a:off x="168571" y="1449233"/>
                <a:ext cx="98755" cy="162763"/>
              </a:xfrm>
              <a:custGeom>
                <a:avLst/>
                <a:gdLst/>
                <a:ahLst/>
                <a:cxnLst/>
                <a:rect l="0" t="0" r="0" b="0"/>
                <a:pathLst>
                  <a:path w="98755" h="162763">
                    <a:moveTo>
                      <a:pt x="98755" y="162763"/>
                    </a:moveTo>
                    <a:lnTo>
                      <a:pt x="0" y="162763"/>
                    </a:lnTo>
                    <a:lnTo>
                      <a:pt x="0" y="0"/>
                    </a:lnTo>
                    <a:lnTo>
                      <a:pt x="12344" y="0"/>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Shape 120"/>
              <p:cNvSpPr/>
              <p:nvPr/>
            </p:nvSpPr>
            <p:spPr>
              <a:xfrm>
                <a:off x="295897" y="1449236"/>
                <a:ext cx="111557" cy="164147"/>
              </a:xfrm>
              <a:custGeom>
                <a:avLst/>
                <a:gdLst/>
                <a:ahLst/>
                <a:cxnLst/>
                <a:rect l="0" t="0" r="0" b="0"/>
                <a:pathLst>
                  <a:path w="111557" h="164147">
                    <a:moveTo>
                      <a:pt x="0" y="0"/>
                    </a:moveTo>
                    <a:lnTo>
                      <a:pt x="12344" y="0"/>
                    </a:lnTo>
                    <a:lnTo>
                      <a:pt x="12344" y="108356"/>
                    </a:lnTo>
                    <a:cubicBezTo>
                      <a:pt x="12344" y="121615"/>
                      <a:pt x="16269" y="132410"/>
                      <a:pt x="24117" y="140703"/>
                    </a:cubicBezTo>
                    <a:cubicBezTo>
                      <a:pt x="31966" y="149009"/>
                      <a:pt x="42519"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ubicBezTo>
                      <a:pt x="111557" y="125654"/>
                      <a:pt x="106337" y="138620"/>
                      <a:pt x="95898" y="148831"/>
                    </a:cubicBezTo>
                    <a:cubicBezTo>
                      <a:pt x="85458" y="159042"/>
                      <a:pt x="72085" y="164147"/>
                      <a:pt x="55778" y="164147"/>
                    </a:cubicBezTo>
                    <a:cubicBezTo>
                      <a:pt x="39776" y="164147"/>
                      <a:pt x="26479" y="159118"/>
                      <a:pt x="15888" y="149047"/>
                    </a:cubicBezTo>
                    <a:cubicBezTo>
                      <a:pt x="5296" y="138989"/>
                      <a:pt x="0" y="125959"/>
                      <a:pt x="0" y="109956"/>
                    </a:cubicBez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Shape 121"/>
              <p:cNvSpPr/>
              <p:nvPr/>
            </p:nvSpPr>
            <p:spPr>
              <a:xfrm>
                <a:off x="295897" y="1449236"/>
                <a:ext cx="111557" cy="164147"/>
              </a:xfrm>
              <a:custGeom>
                <a:avLst/>
                <a:gdLst/>
                <a:ahLst/>
                <a:cxnLst/>
                <a:rect l="0" t="0" r="0" b="0"/>
                <a:pathLst>
                  <a:path w="111557" h="164147">
                    <a:moveTo>
                      <a:pt x="111557" y="109956"/>
                    </a:moveTo>
                    <a:cubicBezTo>
                      <a:pt x="111557" y="125654"/>
                      <a:pt x="106337" y="138620"/>
                      <a:pt x="95898" y="148831"/>
                    </a:cubicBezTo>
                    <a:cubicBezTo>
                      <a:pt x="85458" y="159042"/>
                      <a:pt x="72085" y="164147"/>
                      <a:pt x="55778" y="164147"/>
                    </a:cubicBezTo>
                    <a:cubicBezTo>
                      <a:pt x="39776" y="164147"/>
                      <a:pt x="26479" y="159118"/>
                      <a:pt x="15888" y="149047"/>
                    </a:cubicBezTo>
                    <a:cubicBezTo>
                      <a:pt x="5296" y="138989"/>
                      <a:pt x="0" y="125959"/>
                      <a:pt x="0" y="109956"/>
                    </a:cubicBezTo>
                    <a:lnTo>
                      <a:pt x="0" y="0"/>
                    </a:lnTo>
                    <a:lnTo>
                      <a:pt x="12344" y="0"/>
                    </a:lnTo>
                    <a:lnTo>
                      <a:pt x="12344" y="108356"/>
                    </a:lnTo>
                    <a:cubicBezTo>
                      <a:pt x="12344" y="121615"/>
                      <a:pt x="16269" y="132410"/>
                      <a:pt x="24117" y="140703"/>
                    </a:cubicBezTo>
                    <a:cubicBezTo>
                      <a:pt x="31966" y="149009"/>
                      <a:pt x="42519"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Shape 122"/>
              <p:cNvSpPr/>
              <p:nvPr/>
            </p:nvSpPr>
            <p:spPr>
              <a:xfrm>
                <a:off x="454315" y="1449233"/>
                <a:ext cx="55550" cy="162763"/>
              </a:xfrm>
              <a:custGeom>
                <a:avLst/>
                <a:gdLst/>
                <a:ahLst/>
                <a:cxnLst/>
                <a:rect l="0" t="0" r="0" b="0"/>
                <a:pathLst>
                  <a:path w="55550" h="162763">
                    <a:moveTo>
                      <a:pt x="0" y="0"/>
                    </a:moveTo>
                    <a:lnTo>
                      <a:pt x="54635" y="0"/>
                    </a:lnTo>
                    <a:lnTo>
                      <a:pt x="55550" y="147"/>
                    </a:lnTo>
                    <a:lnTo>
                      <a:pt x="55550" y="11583"/>
                    </a:lnTo>
                    <a:lnTo>
                      <a:pt x="51664" y="10973"/>
                    </a:lnTo>
                    <a:lnTo>
                      <a:pt x="12344" y="10973"/>
                    </a:lnTo>
                    <a:lnTo>
                      <a:pt x="12344" y="151803"/>
                    </a:lnTo>
                    <a:lnTo>
                      <a:pt x="51664" y="151803"/>
                    </a:lnTo>
                    <a:lnTo>
                      <a:pt x="55550" y="151192"/>
                    </a:lnTo>
                    <a:lnTo>
                      <a:pt x="55550" y="162616"/>
                    </a:lnTo>
                    <a:lnTo>
                      <a:pt x="5463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Shape 123"/>
              <p:cNvSpPr/>
              <p:nvPr/>
            </p:nvSpPr>
            <p:spPr>
              <a:xfrm>
                <a:off x="509864" y="1449380"/>
                <a:ext cx="55550" cy="162469"/>
              </a:xfrm>
              <a:custGeom>
                <a:avLst/>
                <a:gdLst/>
                <a:ahLst/>
                <a:cxnLst/>
                <a:rect l="0" t="0" r="0" b="0"/>
                <a:pathLst>
                  <a:path w="55550" h="162469">
                    <a:moveTo>
                      <a:pt x="0" y="0"/>
                    </a:moveTo>
                    <a:lnTo>
                      <a:pt x="22174" y="3572"/>
                    </a:lnTo>
                    <a:cubicBezTo>
                      <a:pt x="28956" y="6050"/>
                      <a:pt x="34823" y="9765"/>
                      <a:pt x="39776" y="14712"/>
                    </a:cubicBezTo>
                    <a:cubicBezTo>
                      <a:pt x="46787" y="21735"/>
                      <a:pt x="51435" y="31717"/>
                      <a:pt x="53721" y="44659"/>
                    </a:cubicBezTo>
                    <a:cubicBezTo>
                      <a:pt x="54940" y="51986"/>
                      <a:pt x="55550" y="63416"/>
                      <a:pt x="55550" y="78961"/>
                    </a:cubicBezTo>
                    <a:cubicBezTo>
                      <a:pt x="55550" y="96474"/>
                      <a:pt x="54940" y="108666"/>
                      <a:pt x="53721" y="115524"/>
                    </a:cubicBezTo>
                    <a:cubicBezTo>
                      <a:pt x="51588" y="129850"/>
                      <a:pt x="46939" y="140594"/>
                      <a:pt x="39776" y="147770"/>
                    </a:cubicBezTo>
                    <a:cubicBezTo>
                      <a:pt x="34823" y="152723"/>
                      <a:pt x="28956" y="156434"/>
                      <a:pt x="22174" y="158908"/>
                    </a:cubicBezTo>
                    <a:lnTo>
                      <a:pt x="0" y="162469"/>
                    </a:lnTo>
                    <a:lnTo>
                      <a:pt x="0" y="151045"/>
                    </a:lnTo>
                    <a:lnTo>
                      <a:pt x="16173" y="148503"/>
                    </a:lnTo>
                    <a:cubicBezTo>
                      <a:pt x="22003" y="146401"/>
                      <a:pt x="26975" y="143248"/>
                      <a:pt x="31090" y="139045"/>
                    </a:cubicBezTo>
                    <a:cubicBezTo>
                      <a:pt x="36576" y="133228"/>
                      <a:pt x="40234" y="123754"/>
                      <a:pt x="42063" y="110610"/>
                    </a:cubicBezTo>
                    <a:cubicBezTo>
                      <a:pt x="42825" y="103739"/>
                      <a:pt x="43206" y="93109"/>
                      <a:pt x="43206" y="78745"/>
                    </a:cubicBezTo>
                    <a:lnTo>
                      <a:pt x="43206" y="63416"/>
                    </a:lnTo>
                    <a:cubicBezTo>
                      <a:pt x="43206" y="56749"/>
                      <a:pt x="42825" y="52037"/>
                      <a:pt x="42063" y="49307"/>
                    </a:cubicBezTo>
                    <a:cubicBezTo>
                      <a:pt x="40538" y="37928"/>
                      <a:pt x="36881" y="29266"/>
                      <a:pt x="31090" y="23361"/>
                    </a:cubicBezTo>
                    <a:cubicBezTo>
                      <a:pt x="26899" y="19182"/>
                      <a:pt x="21889" y="16048"/>
                      <a:pt x="16059" y="13959"/>
                    </a:cubicBezTo>
                    <a:lnTo>
                      <a:pt x="0" y="11436"/>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hape 124"/>
              <p:cNvSpPr/>
              <p:nvPr/>
            </p:nvSpPr>
            <p:spPr>
              <a:xfrm>
                <a:off x="466659" y="1460206"/>
                <a:ext cx="86411" cy="140830"/>
              </a:xfrm>
              <a:custGeom>
                <a:avLst/>
                <a:gdLst/>
                <a:ahLst/>
                <a:cxnLst/>
                <a:rect l="0" t="0" r="0" b="0"/>
                <a:pathLst>
                  <a:path w="86411" h="140830">
                    <a:moveTo>
                      <a:pt x="86411" y="67920"/>
                    </a:moveTo>
                    <a:lnTo>
                      <a:pt x="86411" y="52591"/>
                    </a:lnTo>
                    <a:cubicBezTo>
                      <a:pt x="86411" y="45923"/>
                      <a:pt x="86030" y="41211"/>
                      <a:pt x="85268" y="38481"/>
                    </a:cubicBezTo>
                    <a:cubicBezTo>
                      <a:pt x="83744" y="27102"/>
                      <a:pt x="80086" y="18440"/>
                      <a:pt x="74295" y="12535"/>
                    </a:cubicBezTo>
                    <a:cubicBezTo>
                      <a:pt x="65913" y="4178"/>
                      <a:pt x="54254" y="0"/>
                      <a:pt x="39319" y="0"/>
                    </a:cubicBezTo>
                    <a:lnTo>
                      <a:pt x="0" y="0"/>
                    </a:lnTo>
                    <a:lnTo>
                      <a:pt x="0" y="140830"/>
                    </a:lnTo>
                    <a:lnTo>
                      <a:pt x="39319" y="140830"/>
                    </a:lnTo>
                    <a:cubicBezTo>
                      <a:pt x="54407" y="140830"/>
                      <a:pt x="66065" y="136627"/>
                      <a:pt x="74295" y="128219"/>
                    </a:cubicBezTo>
                    <a:cubicBezTo>
                      <a:pt x="79781" y="122403"/>
                      <a:pt x="83439" y="112928"/>
                      <a:pt x="85268" y="99784"/>
                    </a:cubicBezTo>
                    <a:cubicBezTo>
                      <a:pt x="86030" y="92913"/>
                      <a:pt x="86411" y="82283"/>
                      <a:pt x="86411" y="67920"/>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hape 125"/>
              <p:cNvSpPr/>
              <p:nvPr/>
            </p:nvSpPr>
            <p:spPr>
              <a:xfrm>
                <a:off x="454315" y="1449233"/>
                <a:ext cx="111100" cy="162763"/>
              </a:xfrm>
              <a:custGeom>
                <a:avLst/>
                <a:gdLst/>
                <a:ahLst/>
                <a:cxnLst/>
                <a:rect l="0" t="0" r="0" b="0"/>
                <a:pathLst>
                  <a:path w="111100" h="162763">
                    <a:moveTo>
                      <a:pt x="111100" y="79108"/>
                    </a:moveTo>
                    <a:cubicBezTo>
                      <a:pt x="111100" y="96622"/>
                      <a:pt x="110490" y="108814"/>
                      <a:pt x="109271" y="115672"/>
                    </a:cubicBezTo>
                    <a:cubicBezTo>
                      <a:pt x="107137" y="129997"/>
                      <a:pt x="102489" y="140741"/>
                      <a:pt x="95326" y="147917"/>
                    </a:cubicBezTo>
                    <a:cubicBezTo>
                      <a:pt x="85420" y="157823"/>
                      <a:pt x="71857" y="162763"/>
                      <a:pt x="54635" y="162763"/>
                    </a:cubicBezTo>
                    <a:lnTo>
                      <a:pt x="0" y="162763"/>
                    </a:lnTo>
                    <a:lnTo>
                      <a:pt x="0" y="0"/>
                    </a:lnTo>
                    <a:lnTo>
                      <a:pt x="54635" y="0"/>
                    </a:lnTo>
                    <a:cubicBezTo>
                      <a:pt x="71857" y="0"/>
                      <a:pt x="85420" y="4966"/>
                      <a:pt x="95326" y="14859"/>
                    </a:cubicBezTo>
                    <a:cubicBezTo>
                      <a:pt x="102337" y="21882"/>
                      <a:pt x="106985" y="31864"/>
                      <a:pt x="109271" y="44806"/>
                    </a:cubicBezTo>
                    <a:cubicBezTo>
                      <a:pt x="110490" y="52134"/>
                      <a:pt x="111100" y="63564"/>
                      <a:pt x="111100" y="79108"/>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Shape 126"/>
              <p:cNvSpPr/>
              <p:nvPr/>
            </p:nvSpPr>
            <p:spPr>
              <a:xfrm>
                <a:off x="586450" y="1449232"/>
                <a:ext cx="65380" cy="162763"/>
              </a:xfrm>
              <a:custGeom>
                <a:avLst/>
                <a:gdLst/>
                <a:ahLst/>
                <a:cxnLst/>
                <a:rect l="0" t="0" r="0" b="0"/>
                <a:pathLst>
                  <a:path w="65380" h="162763">
                    <a:moveTo>
                      <a:pt x="59893" y="0"/>
                    </a:moveTo>
                    <a:lnTo>
                      <a:pt x="65380" y="0"/>
                    </a:lnTo>
                    <a:lnTo>
                      <a:pt x="65380" y="16205"/>
                    </a:lnTo>
                    <a:lnTo>
                      <a:pt x="31255" y="112255"/>
                    </a:lnTo>
                    <a:lnTo>
                      <a:pt x="65380" y="112255"/>
                    </a:lnTo>
                    <a:lnTo>
                      <a:pt x="65380" y="123215"/>
                    </a:lnTo>
                    <a:lnTo>
                      <a:pt x="27216" y="123215"/>
                    </a:lnTo>
                    <a:lnTo>
                      <a:pt x="13170" y="162738"/>
                    </a:lnTo>
                    <a:lnTo>
                      <a:pt x="0" y="162763"/>
                    </a:lnTo>
                    <a:lnTo>
                      <a:pt x="59893"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Shape 127"/>
              <p:cNvSpPr/>
              <p:nvPr/>
            </p:nvSpPr>
            <p:spPr>
              <a:xfrm>
                <a:off x="651830" y="1449232"/>
                <a:ext cx="65380" cy="162763"/>
              </a:xfrm>
              <a:custGeom>
                <a:avLst/>
                <a:gdLst/>
                <a:ahLst/>
                <a:cxnLst/>
                <a:rect l="0" t="0" r="0" b="0"/>
                <a:pathLst>
                  <a:path w="65380" h="162763">
                    <a:moveTo>
                      <a:pt x="0" y="0"/>
                    </a:moveTo>
                    <a:lnTo>
                      <a:pt x="5486" y="0"/>
                    </a:lnTo>
                    <a:lnTo>
                      <a:pt x="65380" y="162763"/>
                    </a:lnTo>
                    <a:lnTo>
                      <a:pt x="52210" y="162738"/>
                    </a:lnTo>
                    <a:lnTo>
                      <a:pt x="38163" y="123215"/>
                    </a:lnTo>
                    <a:lnTo>
                      <a:pt x="0" y="123215"/>
                    </a:lnTo>
                    <a:lnTo>
                      <a:pt x="0" y="112255"/>
                    </a:lnTo>
                    <a:lnTo>
                      <a:pt x="34125" y="112255"/>
                    </a:lnTo>
                    <a:lnTo>
                      <a:pt x="0" y="16205"/>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Shape 128"/>
              <p:cNvSpPr/>
              <p:nvPr/>
            </p:nvSpPr>
            <p:spPr>
              <a:xfrm>
                <a:off x="617705"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Shape 129"/>
              <p:cNvSpPr/>
              <p:nvPr/>
            </p:nvSpPr>
            <p:spPr>
              <a:xfrm>
                <a:off x="586450" y="1449232"/>
                <a:ext cx="130759" cy="162763"/>
              </a:xfrm>
              <a:custGeom>
                <a:avLst/>
                <a:gdLst/>
                <a:ahLst/>
                <a:cxnLst/>
                <a:rect l="0" t="0" r="0" b="0"/>
                <a:pathLst>
                  <a:path w="130759" h="162763">
                    <a:moveTo>
                      <a:pt x="130759" y="162763"/>
                    </a:moveTo>
                    <a:lnTo>
                      <a:pt x="117589" y="162738"/>
                    </a:lnTo>
                    <a:lnTo>
                      <a:pt x="103543" y="123215"/>
                    </a:lnTo>
                    <a:lnTo>
                      <a:pt x="27216" y="123215"/>
                    </a:lnTo>
                    <a:lnTo>
                      <a:pt x="13170" y="162738"/>
                    </a:lnTo>
                    <a:lnTo>
                      <a:pt x="0" y="162763"/>
                    </a:lnTo>
                    <a:lnTo>
                      <a:pt x="59893" y="0"/>
                    </a:lnTo>
                    <a:lnTo>
                      <a:pt x="70866" y="0"/>
                    </a:lnTo>
                    <a:lnTo>
                      <a:pt x="130759"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Shape 130"/>
              <p:cNvSpPr/>
              <p:nvPr/>
            </p:nvSpPr>
            <p:spPr>
              <a:xfrm>
                <a:off x="738240" y="1447866"/>
                <a:ext cx="111785" cy="165519"/>
              </a:xfrm>
              <a:custGeom>
                <a:avLst/>
                <a:gdLst/>
                <a:ahLst/>
                <a:cxnLst/>
                <a:rect l="0" t="0" r="0" b="0"/>
                <a:pathLst>
                  <a:path w="111785" h="165519">
                    <a:moveTo>
                      <a:pt x="56007" y="0"/>
                    </a:moveTo>
                    <a:cubicBezTo>
                      <a:pt x="70079" y="0"/>
                      <a:pt x="82207" y="4280"/>
                      <a:pt x="92380" y="12852"/>
                    </a:cubicBezTo>
                    <a:cubicBezTo>
                      <a:pt x="102552" y="21425"/>
                      <a:pt x="109030" y="32906"/>
                      <a:pt x="111785" y="47320"/>
                    </a:cubicBezTo>
                    <a:lnTo>
                      <a:pt x="99377" y="47320"/>
                    </a:lnTo>
                    <a:cubicBezTo>
                      <a:pt x="97079" y="36119"/>
                      <a:pt x="91986" y="27267"/>
                      <a:pt x="84099" y="20739"/>
                    </a:cubicBezTo>
                    <a:cubicBezTo>
                      <a:pt x="76225" y="14224"/>
                      <a:pt x="66840" y="10973"/>
                      <a:pt x="55982" y="10973"/>
                    </a:cubicBezTo>
                    <a:cubicBezTo>
                      <a:pt x="43726" y="10973"/>
                      <a:pt x="33388" y="15177"/>
                      <a:pt x="24968" y="23546"/>
                    </a:cubicBezTo>
                    <a:cubicBezTo>
                      <a:pt x="19609" y="28892"/>
                      <a:pt x="16015" y="35826"/>
                      <a:pt x="14173" y="44348"/>
                    </a:cubicBezTo>
                    <a:cubicBezTo>
                      <a:pt x="12954" y="51664"/>
                      <a:pt x="12344" y="64465"/>
                      <a:pt x="12344" y="82753"/>
                    </a:cubicBezTo>
                    <a:cubicBezTo>
                      <a:pt x="12344" y="102260"/>
                      <a:pt x="13068" y="115646"/>
                      <a:pt x="14516" y="122872"/>
                    </a:cubicBezTo>
                    <a:cubicBezTo>
                      <a:pt x="15964" y="130111"/>
                      <a:pt x="19431" y="136474"/>
                      <a:pt x="24917" y="141961"/>
                    </a:cubicBezTo>
                    <a:cubicBezTo>
                      <a:pt x="33287" y="150343"/>
                      <a:pt x="43574" y="154534"/>
                      <a:pt x="55778" y="154534"/>
                    </a:cubicBezTo>
                    <a:cubicBezTo>
                      <a:pt x="69342" y="154534"/>
                      <a:pt x="80607" y="149250"/>
                      <a:pt x="89611" y="138697"/>
                    </a:cubicBezTo>
                    <a:cubicBezTo>
                      <a:pt x="96164" y="130747"/>
                      <a:pt x="99441" y="119977"/>
                      <a:pt x="99441" y="106350"/>
                    </a:cubicBezTo>
                    <a:lnTo>
                      <a:pt x="99441" y="91668"/>
                    </a:lnTo>
                    <a:lnTo>
                      <a:pt x="55778" y="91668"/>
                    </a:lnTo>
                    <a:lnTo>
                      <a:pt x="55778" y="80696"/>
                    </a:lnTo>
                    <a:lnTo>
                      <a:pt x="111785" y="80696"/>
                    </a:lnTo>
                    <a:lnTo>
                      <a:pt x="111785" y="107277"/>
                    </a:lnTo>
                    <a:cubicBezTo>
                      <a:pt x="111785" y="123787"/>
                      <a:pt x="107353" y="136932"/>
                      <a:pt x="98527" y="146710"/>
                    </a:cubicBezTo>
                    <a:cubicBezTo>
                      <a:pt x="86932" y="159245"/>
                      <a:pt x="72695" y="165519"/>
                      <a:pt x="55778" y="165519"/>
                    </a:cubicBezTo>
                    <a:cubicBezTo>
                      <a:pt x="39776" y="165519"/>
                      <a:pt x="26213" y="159931"/>
                      <a:pt x="15088" y="148818"/>
                    </a:cubicBezTo>
                    <a:cubicBezTo>
                      <a:pt x="8230" y="141961"/>
                      <a:pt x="4001" y="134417"/>
                      <a:pt x="2400" y="126187"/>
                    </a:cubicBezTo>
                    <a:cubicBezTo>
                      <a:pt x="800" y="117958"/>
                      <a:pt x="0" y="103480"/>
                      <a:pt x="0" y="82753"/>
                    </a:cubicBezTo>
                    <a:cubicBezTo>
                      <a:pt x="0" y="62331"/>
                      <a:pt x="800" y="47930"/>
                      <a:pt x="2413" y="39548"/>
                    </a:cubicBezTo>
                    <a:cubicBezTo>
                      <a:pt x="4013" y="31166"/>
                      <a:pt x="8255" y="23546"/>
                      <a:pt x="15151" y="16688"/>
                    </a:cubicBezTo>
                    <a:cubicBezTo>
                      <a:pt x="26314" y="5575"/>
                      <a:pt x="39942" y="0"/>
                      <a:pt x="56007"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Shape 3017"/>
              <p:cNvSpPr/>
              <p:nvPr/>
            </p:nvSpPr>
            <p:spPr>
              <a:xfrm>
                <a:off x="754699" y="1419749"/>
                <a:ext cx="77724" cy="11201"/>
              </a:xfrm>
              <a:custGeom>
                <a:avLst/>
                <a:gdLst/>
                <a:ahLst/>
                <a:cxnLst/>
                <a:rect l="0" t="0" r="0" b="0"/>
                <a:pathLst>
                  <a:path w="77724" h="11201">
                    <a:moveTo>
                      <a:pt x="0" y="0"/>
                    </a:moveTo>
                    <a:lnTo>
                      <a:pt x="77724" y="0"/>
                    </a:lnTo>
                    <a:lnTo>
                      <a:pt x="77724" y="11201"/>
                    </a:lnTo>
                    <a:lnTo>
                      <a:pt x="0" y="11201"/>
                    </a:lnTo>
                    <a:lnTo>
                      <a:pt x="0" y="0"/>
                    </a:lnTo>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Shape 132"/>
              <p:cNvSpPr/>
              <p:nvPr/>
            </p:nvSpPr>
            <p:spPr>
              <a:xfrm>
                <a:off x="754699" y="1419749"/>
                <a:ext cx="77724" cy="11201"/>
              </a:xfrm>
              <a:custGeom>
                <a:avLst/>
                <a:gdLst/>
                <a:ahLst/>
                <a:cxnLst/>
                <a:rect l="0" t="0" r="0" b="0"/>
                <a:pathLst>
                  <a:path w="77724" h="11201">
                    <a:moveTo>
                      <a:pt x="77724" y="11201"/>
                    </a:moveTo>
                    <a:lnTo>
                      <a:pt x="0" y="11201"/>
                    </a:lnTo>
                    <a:lnTo>
                      <a:pt x="0" y="0"/>
                    </a:lnTo>
                    <a:lnTo>
                      <a:pt x="77724" y="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Shape 134"/>
              <p:cNvSpPr/>
              <p:nvPr/>
            </p:nvSpPr>
            <p:spPr>
              <a:xfrm>
                <a:off x="738240" y="1447866"/>
                <a:ext cx="111785" cy="165519"/>
              </a:xfrm>
              <a:custGeom>
                <a:avLst/>
                <a:gdLst/>
                <a:ahLst/>
                <a:cxnLst/>
                <a:rect l="0" t="0" r="0" b="0"/>
                <a:pathLst>
                  <a:path w="111785" h="165519">
                    <a:moveTo>
                      <a:pt x="111785" y="107277"/>
                    </a:moveTo>
                    <a:cubicBezTo>
                      <a:pt x="111785" y="123787"/>
                      <a:pt x="107353" y="136932"/>
                      <a:pt x="98527" y="146710"/>
                    </a:cubicBezTo>
                    <a:cubicBezTo>
                      <a:pt x="86932" y="159245"/>
                      <a:pt x="72695" y="165519"/>
                      <a:pt x="55778" y="165519"/>
                    </a:cubicBezTo>
                    <a:cubicBezTo>
                      <a:pt x="39776" y="165519"/>
                      <a:pt x="26213" y="159931"/>
                      <a:pt x="15088" y="148818"/>
                    </a:cubicBezTo>
                    <a:cubicBezTo>
                      <a:pt x="8230" y="141961"/>
                      <a:pt x="4001" y="134417"/>
                      <a:pt x="2400" y="126187"/>
                    </a:cubicBezTo>
                    <a:cubicBezTo>
                      <a:pt x="800" y="117958"/>
                      <a:pt x="0" y="103480"/>
                      <a:pt x="0" y="82753"/>
                    </a:cubicBezTo>
                    <a:cubicBezTo>
                      <a:pt x="0" y="62331"/>
                      <a:pt x="800" y="47930"/>
                      <a:pt x="2413" y="39548"/>
                    </a:cubicBezTo>
                    <a:cubicBezTo>
                      <a:pt x="4013" y="31166"/>
                      <a:pt x="8255" y="23546"/>
                      <a:pt x="15151" y="16688"/>
                    </a:cubicBezTo>
                    <a:cubicBezTo>
                      <a:pt x="26314" y="5575"/>
                      <a:pt x="39942" y="0"/>
                      <a:pt x="56007" y="0"/>
                    </a:cubicBezTo>
                    <a:cubicBezTo>
                      <a:pt x="70079" y="0"/>
                      <a:pt x="82207" y="4280"/>
                      <a:pt x="92380" y="12852"/>
                    </a:cubicBezTo>
                    <a:cubicBezTo>
                      <a:pt x="102552" y="21425"/>
                      <a:pt x="109030" y="32906"/>
                      <a:pt x="111785" y="47320"/>
                    </a:cubicBezTo>
                    <a:lnTo>
                      <a:pt x="99377" y="47320"/>
                    </a:lnTo>
                    <a:cubicBezTo>
                      <a:pt x="97079" y="36119"/>
                      <a:pt x="91986" y="27267"/>
                      <a:pt x="84099" y="20739"/>
                    </a:cubicBezTo>
                    <a:cubicBezTo>
                      <a:pt x="76225" y="14224"/>
                      <a:pt x="66840" y="10973"/>
                      <a:pt x="55982" y="10973"/>
                    </a:cubicBezTo>
                    <a:cubicBezTo>
                      <a:pt x="43726" y="10973"/>
                      <a:pt x="33388" y="15177"/>
                      <a:pt x="24968" y="23546"/>
                    </a:cubicBezTo>
                    <a:cubicBezTo>
                      <a:pt x="19609" y="28892"/>
                      <a:pt x="16015" y="35826"/>
                      <a:pt x="14173" y="44348"/>
                    </a:cubicBezTo>
                    <a:cubicBezTo>
                      <a:pt x="12954" y="51664"/>
                      <a:pt x="12344" y="64465"/>
                      <a:pt x="12344" y="82753"/>
                    </a:cubicBezTo>
                    <a:cubicBezTo>
                      <a:pt x="12344" y="102260"/>
                      <a:pt x="13068" y="115646"/>
                      <a:pt x="14516" y="122872"/>
                    </a:cubicBezTo>
                    <a:cubicBezTo>
                      <a:pt x="15964" y="130111"/>
                      <a:pt x="19431" y="136474"/>
                      <a:pt x="24917" y="141961"/>
                    </a:cubicBezTo>
                    <a:cubicBezTo>
                      <a:pt x="33287" y="150343"/>
                      <a:pt x="43574" y="154534"/>
                      <a:pt x="55778" y="154534"/>
                    </a:cubicBezTo>
                    <a:cubicBezTo>
                      <a:pt x="69342" y="154534"/>
                      <a:pt x="80607" y="149250"/>
                      <a:pt x="89611" y="138697"/>
                    </a:cubicBezTo>
                    <a:cubicBezTo>
                      <a:pt x="96164" y="130747"/>
                      <a:pt x="99441" y="119977"/>
                      <a:pt x="99441" y="106350"/>
                    </a:cubicBezTo>
                    <a:lnTo>
                      <a:pt x="99441" y="91668"/>
                    </a:lnTo>
                    <a:lnTo>
                      <a:pt x="55778" y="91668"/>
                    </a:lnTo>
                    <a:lnTo>
                      <a:pt x="55778" y="80696"/>
                    </a:lnTo>
                    <a:lnTo>
                      <a:pt x="111785" y="80696"/>
                    </a:lnTo>
                    <a:lnTo>
                      <a:pt x="111785" y="107277"/>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Shape 135"/>
              <p:cNvSpPr/>
              <p:nvPr/>
            </p:nvSpPr>
            <p:spPr>
              <a:xfrm>
                <a:off x="931175" y="1449236"/>
                <a:ext cx="109499" cy="162763"/>
              </a:xfrm>
              <a:custGeom>
                <a:avLst/>
                <a:gdLst/>
                <a:ahLst/>
                <a:cxnLst/>
                <a:rect l="0" t="0" r="0" b="0"/>
                <a:pathLst>
                  <a:path w="109499" h="162763">
                    <a:moveTo>
                      <a:pt x="0" y="0"/>
                    </a:moveTo>
                    <a:lnTo>
                      <a:pt x="109499" y="0"/>
                    </a:lnTo>
                    <a:lnTo>
                      <a:pt x="109499" y="10973"/>
                    </a:lnTo>
                    <a:lnTo>
                      <a:pt x="60808" y="10973"/>
                    </a:lnTo>
                    <a:lnTo>
                      <a:pt x="60808"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Shape 136"/>
              <p:cNvSpPr/>
              <p:nvPr/>
            </p:nvSpPr>
            <p:spPr>
              <a:xfrm>
                <a:off x="931175" y="1449236"/>
                <a:ext cx="109499" cy="162763"/>
              </a:xfrm>
              <a:custGeom>
                <a:avLst/>
                <a:gdLst/>
                <a:ahLst/>
                <a:cxnLst/>
                <a:rect l="0" t="0" r="0" b="0"/>
                <a:pathLst>
                  <a:path w="109499" h="162763">
                    <a:moveTo>
                      <a:pt x="109499" y="10973"/>
                    </a:moveTo>
                    <a:lnTo>
                      <a:pt x="60808" y="10973"/>
                    </a:lnTo>
                    <a:lnTo>
                      <a:pt x="60808" y="162763"/>
                    </a:lnTo>
                    <a:lnTo>
                      <a:pt x="48463" y="162763"/>
                    </a:lnTo>
                    <a:lnTo>
                      <a:pt x="48463" y="10973"/>
                    </a:lnTo>
                    <a:lnTo>
                      <a:pt x="0" y="10973"/>
                    </a:lnTo>
                    <a:lnTo>
                      <a:pt x="0" y="0"/>
                    </a:lnTo>
                    <a:lnTo>
                      <a:pt x="109499" y="0"/>
                    </a:lnTo>
                    <a:lnTo>
                      <a:pt x="109499"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Shape 137"/>
              <p:cNvSpPr/>
              <p:nvPr/>
            </p:nvSpPr>
            <p:spPr>
              <a:xfrm>
                <a:off x="1071523" y="1449233"/>
                <a:ext cx="98755" cy="162763"/>
              </a:xfrm>
              <a:custGeom>
                <a:avLst/>
                <a:gdLst/>
                <a:ahLst/>
                <a:cxnLst/>
                <a:rect l="0" t="0" r="0" b="0"/>
                <a:pathLst>
                  <a:path w="98755" h="162763">
                    <a:moveTo>
                      <a:pt x="0" y="0"/>
                    </a:moveTo>
                    <a:lnTo>
                      <a:pt x="98755" y="0"/>
                    </a:lnTo>
                    <a:lnTo>
                      <a:pt x="98755" y="10973"/>
                    </a:lnTo>
                    <a:lnTo>
                      <a:pt x="12344" y="10973"/>
                    </a:lnTo>
                    <a:lnTo>
                      <a:pt x="12344" y="75222"/>
                    </a:lnTo>
                    <a:lnTo>
                      <a:pt x="85954" y="75222"/>
                    </a:lnTo>
                    <a:lnTo>
                      <a:pt x="85954" y="86182"/>
                    </a:lnTo>
                    <a:lnTo>
                      <a:pt x="12344" y="86182"/>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Shape 138"/>
              <p:cNvSpPr/>
              <p:nvPr/>
            </p:nvSpPr>
            <p:spPr>
              <a:xfrm>
                <a:off x="1071523" y="1449233"/>
                <a:ext cx="98755" cy="162763"/>
              </a:xfrm>
              <a:custGeom>
                <a:avLst/>
                <a:gdLst/>
                <a:ahLst/>
                <a:cxnLst/>
                <a:rect l="0" t="0" r="0" b="0"/>
                <a:pathLst>
                  <a:path w="98755" h="162763">
                    <a:moveTo>
                      <a:pt x="98755" y="162763"/>
                    </a:moveTo>
                    <a:lnTo>
                      <a:pt x="0" y="162763"/>
                    </a:lnTo>
                    <a:lnTo>
                      <a:pt x="0" y="0"/>
                    </a:lnTo>
                    <a:lnTo>
                      <a:pt x="98755" y="0"/>
                    </a:lnTo>
                    <a:lnTo>
                      <a:pt x="98755" y="10973"/>
                    </a:lnTo>
                    <a:lnTo>
                      <a:pt x="12344" y="10973"/>
                    </a:lnTo>
                    <a:lnTo>
                      <a:pt x="12344" y="75222"/>
                    </a:lnTo>
                    <a:lnTo>
                      <a:pt x="85954" y="75222"/>
                    </a:lnTo>
                    <a:lnTo>
                      <a:pt x="85954" y="86182"/>
                    </a:lnTo>
                    <a:lnTo>
                      <a:pt x="12344" y="86182"/>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Shape 139"/>
              <p:cNvSpPr/>
              <p:nvPr/>
            </p:nvSpPr>
            <p:spPr>
              <a:xfrm>
                <a:off x="1207084" y="1449233"/>
                <a:ext cx="118186" cy="162763"/>
              </a:xfrm>
              <a:custGeom>
                <a:avLst/>
                <a:gdLst/>
                <a:ahLst/>
                <a:cxnLst/>
                <a:rect l="0" t="0" r="0" b="0"/>
                <a:pathLst>
                  <a:path w="118186" h="162763">
                    <a:moveTo>
                      <a:pt x="0" y="0"/>
                    </a:moveTo>
                    <a:lnTo>
                      <a:pt x="12344" y="0"/>
                    </a:lnTo>
                    <a:lnTo>
                      <a:pt x="12344" y="101740"/>
                    </a:lnTo>
                    <a:lnTo>
                      <a:pt x="94945" y="0"/>
                    </a:lnTo>
                    <a:lnTo>
                      <a:pt x="109817" y="76"/>
                    </a:lnTo>
                    <a:lnTo>
                      <a:pt x="59436" y="62192"/>
                    </a:lnTo>
                    <a:lnTo>
                      <a:pt x="118186" y="162763"/>
                    </a:lnTo>
                    <a:lnTo>
                      <a:pt x="103797" y="162611"/>
                    </a:lnTo>
                    <a:lnTo>
                      <a:pt x="51333" y="71438"/>
                    </a:lnTo>
                    <a:lnTo>
                      <a:pt x="12344" y="118796"/>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Shape 140"/>
              <p:cNvSpPr/>
              <p:nvPr/>
            </p:nvSpPr>
            <p:spPr>
              <a:xfrm>
                <a:off x="1207084" y="1449233"/>
                <a:ext cx="118186" cy="162763"/>
              </a:xfrm>
              <a:custGeom>
                <a:avLst/>
                <a:gdLst/>
                <a:ahLst/>
                <a:cxnLst/>
                <a:rect l="0" t="0" r="0" b="0"/>
                <a:pathLst>
                  <a:path w="118186" h="162763">
                    <a:moveTo>
                      <a:pt x="118186" y="162763"/>
                    </a:moveTo>
                    <a:lnTo>
                      <a:pt x="103797" y="162611"/>
                    </a:lnTo>
                    <a:lnTo>
                      <a:pt x="51333" y="71438"/>
                    </a:lnTo>
                    <a:lnTo>
                      <a:pt x="12344" y="118796"/>
                    </a:lnTo>
                    <a:lnTo>
                      <a:pt x="12344" y="162763"/>
                    </a:lnTo>
                    <a:lnTo>
                      <a:pt x="0" y="162763"/>
                    </a:lnTo>
                    <a:lnTo>
                      <a:pt x="0" y="0"/>
                    </a:lnTo>
                    <a:lnTo>
                      <a:pt x="12344" y="0"/>
                    </a:lnTo>
                    <a:lnTo>
                      <a:pt x="12344" y="101740"/>
                    </a:lnTo>
                    <a:lnTo>
                      <a:pt x="94945" y="0"/>
                    </a:lnTo>
                    <a:lnTo>
                      <a:pt x="109817" y="76"/>
                    </a:lnTo>
                    <a:lnTo>
                      <a:pt x="59436" y="62192"/>
                    </a:lnTo>
                    <a:lnTo>
                      <a:pt x="118186"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Shape 141"/>
              <p:cNvSpPr/>
              <p:nvPr/>
            </p:nvSpPr>
            <p:spPr>
              <a:xfrm>
                <a:off x="1339898" y="1447875"/>
                <a:ext cx="109042" cy="165507"/>
              </a:xfrm>
              <a:custGeom>
                <a:avLst/>
                <a:gdLst/>
                <a:ahLst/>
                <a:cxnLst/>
                <a:rect l="0" t="0" r="0" b="0"/>
                <a:pathLst>
                  <a:path w="109042" h="165507">
                    <a:moveTo>
                      <a:pt x="53950" y="0"/>
                    </a:moveTo>
                    <a:cubicBezTo>
                      <a:pt x="71628" y="0"/>
                      <a:pt x="87249" y="5855"/>
                      <a:pt x="100813" y="17590"/>
                    </a:cubicBezTo>
                    <a:lnTo>
                      <a:pt x="92812" y="25591"/>
                    </a:lnTo>
                    <a:cubicBezTo>
                      <a:pt x="81534" y="15380"/>
                      <a:pt x="68351" y="10275"/>
                      <a:pt x="53264" y="10275"/>
                    </a:cubicBezTo>
                    <a:cubicBezTo>
                      <a:pt x="41529" y="10275"/>
                      <a:pt x="32309" y="13284"/>
                      <a:pt x="25603" y="19317"/>
                    </a:cubicBezTo>
                    <a:cubicBezTo>
                      <a:pt x="18897" y="25362"/>
                      <a:pt x="15545" y="33553"/>
                      <a:pt x="15545" y="43929"/>
                    </a:cubicBezTo>
                    <a:cubicBezTo>
                      <a:pt x="15545" y="53404"/>
                      <a:pt x="18402" y="60528"/>
                      <a:pt x="24117" y="65342"/>
                    </a:cubicBezTo>
                    <a:cubicBezTo>
                      <a:pt x="29832" y="70142"/>
                      <a:pt x="37871" y="73470"/>
                      <a:pt x="48235" y="75299"/>
                    </a:cubicBezTo>
                    <a:lnTo>
                      <a:pt x="65837" y="78042"/>
                    </a:lnTo>
                    <a:cubicBezTo>
                      <a:pt x="78943" y="79883"/>
                      <a:pt x="88621" y="83465"/>
                      <a:pt x="94869" y="88811"/>
                    </a:cubicBezTo>
                    <a:cubicBezTo>
                      <a:pt x="104318" y="96584"/>
                      <a:pt x="109042" y="107124"/>
                      <a:pt x="109042" y="120396"/>
                    </a:cubicBezTo>
                    <a:cubicBezTo>
                      <a:pt x="109042" y="134290"/>
                      <a:pt x="104127" y="145276"/>
                      <a:pt x="94298" y="153353"/>
                    </a:cubicBezTo>
                    <a:cubicBezTo>
                      <a:pt x="84468" y="161468"/>
                      <a:pt x="71095" y="165507"/>
                      <a:pt x="54178" y="165507"/>
                    </a:cubicBezTo>
                    <a:cubicBezTo>
                      <a:pt x="32385" y="165507"/>
                      <a:pt x="14326" y="158344"/>
                      <a:pt x="0" y="144006"/>
                    </a:cubicBezTo>
                    <a:lnTo>
                      <a:pt x="8687" y="135331"/>
                    </a:lnTo>
                    <a:cubicBezTo>
                      <a:pt x="15850" y="142482"/>
                      <a:pt x="22860" y="147485"/>
                      <a:pt x="29718" y="150292"/>
                    </a:cubicBezTo>
                    <a:cubicBezTo>
                      <a:pt x="36576" y="153111"/>
                      <a:pt x="44958" y="154521"/>
                      <a:pt x="54864" y="154521"/>
                    </a:cubicBezTo>
                    <a:cubicBezTo>
                      <a:pt x="67513" y="154521"/>
                      <a:pt x="77648" y="151511"/>
                      <a:pt x="85268" y="145504"/>
                    </a:cubicBezTo>
                    <a:cubicBezTo>
                      <a:pt x="92888" y="139484"/>
                      <a:pt x="96698" y="131280"/>
                      <a:pt x="96698" y="120917"/>
                    </a:cubicBezTo>
                    <a:cubicBezTo>
                      <a:pt x="96698" y="111023"/>
                      <a:pt x="93726" y="103391"/>
                      <a:pt x="87782" y="98057"/>
                    </a:cubicBezTo>
                    <a:cubicBezTo>
                      <a:pt x="83363" y="94107"/>
                      <a:pt x="75514" y="91199"/>
                      <a:pt x="64237" y="89383"/>
                    </a:cubicBezTo>
                    <a:lnTo>
                      <a:pt x="45263" y="86398"/>
                    </a:lnTo>
                    <a:cubicBezTo>
                      <a:pt x="17374" y="81992"/>
                      <a:pt x="3429" y="68047"/>
                      <a:pt x="3429" y="44564"/>
                    </a:cubicBezTo>
                    <a:cubicBezTo>
                      <a:pt x="3429" y="31014"/>
                      <a:pt x="8001" y="20181"/>
                      <a:pt x="17145" y="12116"/>
                    </a:cubicBezTo>
                    <a:cubicBezTo>
                      <a:pt x="26289" y="4039"/>
                      <a:pt x="38557" y="0"/>
                      <a:pt x="53950"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Shape 142"/>
              <p:cNvSpPr/>
              <p:nvPr/>
            </p:nvSpPr>
            <p:spPr>
              <a:xfrm>
                <a:off x="1339898" y="1447875"/>
                <a:ext cx="109042" cy="165507"/>
              </a:xfrm>
              <a:custGeom>
                <a:avLst/>
                <a:gdLst/>
                <a:ahLst/>
                <a:cxnLst/>
                <a:rect l="0" t="0" r="0" b="0"/>
                <a:pathLst>
                  <a:path w="109042" h="165507">
                    <a:moveTo>
                      <a:pt x="109042" y="120396"/>
                    </a:moveTo>
                    <a:cubicBezTo>
                      <a:pt x="109042" y="134290"/>
                      <a:pt x="104127" y="145276"/>
                      <a:pt x="94298" y="153353"/>
                    </a:cubicBezTo>
                    <a:cubicBezTo>
                      <a:pt x="84468" y="161468"/>
                      <a:pt x="71095" y="165507"/>
                      <a:pt x="54178" y="165507"/>
                    </a:cubicBezTo>
                    <a:cubicBezTo>
                      <a:pt x="32385" y="165507"/>
                      <a:pt x="14326" y="158344"/>
                      <a:pt x="0" y="144006"/>
                    </a:cubicBezTo>
                    <a:lnTo>
                      <a:pt x="8687" y="135331"/>
                    </a:lnTo>
                    <a:cubicBezTo>
                      <a:pt x="15850" y="142482"/>
                      <a:pt x="22860" y="147485"/>
                      <a:pt x="29718" y="150292"/>
                    </a:cubicBezTo>
                    <a:cubicBezTo>
                      <a:pt x="36576" y="153111"/>
                      <a:pt x="44958" y="154521"/>
                      <a:pt x="54864" y="154521"/>
                    </a:cubicBezTo>
                    <a:cubicBezTo>
                      <a:pt x="67513" y="154521"/>
                      <a:pt x="77648" y="151511"/>
                      <a:pt x="85268" y="145504"/>
                    </a:cubicBezTo>
                    <a:cubicBezTo>
                      <a:pt x="92888" y="139484"/>
                      <a:pt x="96698" y="131280"/>
                      <a:pt x="96698" y="120917"/>
                    </a:cubicBezTo>
                    <a:cubicBezTo>
                      <a:pt x="96698" y="111023"/>
                      <a:pt x="93726" y="103391"/>
                      <a:pt x="87782" y="98057"/>
                    </a:cubicBezTo>
                    <a:cubicBezTo>
                      <a:pt x="83363" y="94107"/>
                      <a:pt x="75514" y="91199"/>
                      <a:pt x="64237" y="89383"/>
                    </a:cubicBezTo>
                    <a:lnTo>
                      <a:pt x="45263" y="86398"/>
                    </a:lnTo>
                    <a:cubicBezTo>
                      <a:pt x="17374" y="81992"/>
                      <a:pt x="3429" y="68047"/>
                      <a:pt x="3429" y="44564"/>
                    </a:cubicBezTo>
                    <a:cubicBezTo>
                      <a:pt x="3429" y="31014"/>
                      <a:pt x="8001" y="20181"/>
                      <a:pt x="17145" y="12116"/>
                    </a:cubicBezTo>
                    <a:cubicBezTo>
                      <a:pt x="26289" y="4039"/>
                      <a:pt x="38557" y="0"/>
                      <a:pt x="53950" y="0"/>
                    </a:cubicBezTo>
                    <a:cubicBezTo>
                      <a:pt x="71628" y="0"/>
                      <a:pt x="87249" y="5855"/>
                      <a:pt x="100813" y="17590"/>
                    </a:cubicBezTo>
                    <a:lnTo>
                      <a:pt x="92812" y="25591"/>
                    </a:lnTo>
                    <a:cubicBezTo>
                      <a:pt x="81534" y="15380"/>
                      <a:pt x="68351" y="10275"/>
                      <a:pt x="53264" y="10275"/>
                    </a:cubicBezTo>
                    <a:cubicBezTo>
                      <a:pt x="41529" y="10275"/>
                      <a:pt x="32309" y="13284"/>
                      <a:pt x="25603" y="19317"/>
                    </a:cubicBezTo>
                    <a:cubicBezTo>
                      <a:pt x="18897" y="25362"/>
                      <a:pt x="15545" y="33553"/>
                      <a:pt x="15545" y="43929"/>
                    </a:cubicBezTo>
                    <a:cubicBezTo>
                      <a:pt x="15545" y="53404"/>
                      <a:pt x="18402" y="60528"/>
                      <a:pt x="24117" y="65342"/>
                    </a:cubicBezTo>
                    <a:cubicBezTo>
                      <a:pt x="29832" y="70142"/>
                      <a:pt x="37871" y="73470"/>
                      <a:pt x="48235" y="75299"/>
                    </a:cubicBezTo>
                    <a:lnTo>
                      <a:pt x="65837" y="78042"/>
                    </a:lnTo>
                    <a:cubicBezTo>
                      <a:pt x="78943" y="79883"/>
                      <a:pt x="88621" y="83465"/>
                      <a:pt x="94869" y="88811"/>
                    </a:cubicBezTo>
                    <a:cubicBezTo>
                      <a:pt x="104318" y="96584"/>
                      <a:pt x="109042" y="107124"/>
                      <a:pt x="109042" y="120396"/>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Shape 143"/>
              <p:cNvSpPr/>
              <p:nvPr/>
            </p:nvSpPr>
            <p:spPr>
              <a:xfrm>
                <a:off x="1468140" y="1449236"/>
                <a:ext cx="109499" cy="162763"/>
              </a:xfrm>
              <a:custGeom>
                <a:avLst/>
                <a:gdLst/>
                <a:ahLst/>
                <a:cxnLst/>
                <a:rect l="0" t="0" r="0" b="0"/>
                <a:pathLst>
                  <a:path w="109499" h="162763">
                    <a:moveTo>
                      <a:pt x="0" y="0"/>
                    </a:moveTo>
                    <a:lnTo>
                      <a:pt x="109499" y="0"/>
                    </a:lnTo>
                    <a:lnTo>
                      <a:pt x="109499" y="10973"/>
                    </a:lnTo>
                    <a:lnTo>
                      <a:pt x="60808" y="10973"/>
                    </a:lnTo>
                    <a:lnTo>
                      <a:pt x="60808"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Shape 144"/>
              <p:cNvSpPr/>
              <p:nvPr/>
            </p:nvSpPr>
            <p:spPr>
              <a:xfrm>
                <a:off x="1468140" y="1449236"/>
                <a:ext cx="109499" cy="162763"/>
              </a:xfrm>
              <a:custGeom>
                <a:avLst/>
                <a:gdLst/>
                <a:ahLst/>
                <a:cxnLst/>
                <a:rect l="0" t="0" r="0" b="0"/>
                <a:pathLst>
                  <a:path w="109499" h="162763">
                    <a:moveTo>
                      <a:pt x="109499" y="10973"/>
                    </a:moveTo>
                    <a:lnTo>
                      <a:pt x="60808" y="10973"/>
                    </a:lnTo>
                    <a:lnTo>
                      <a:pt x="60808" y="162763"/>
                    </a:lnTo>
                    <a:lnTo>
                      <a:pt x="48463" y="162763"/>
                    </a:lnTo>
                    <a:lnTo>
                      <a:pt x="48463" y="10973"/>
                    </a:lnTo>
                    <a:lnTo>
                      <a:pt x="0" y="10973"/>
                    </a:lnTo>
                    <a:lnTo>
                      <a:pt x="0" y="0"/>
                    </a:lnTo>
                    <a:lnTo>
                      <a:pt x="109499" y="0"/>
                    </a:lnTo>
                    <a:lnTo>
                      <a:pt x="109499"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Shape 3018"/>
              <p:cNvSpPr/>
              <p:nvPr/>
            </p:nvSpPr>
            <p:spPr>
              <a:xfrm>
                <a:off x="1608494"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Shape 3019"/>
              <p:cNvSpPr/>
              <p:nvPr/>
            </p:nvSpPr>
            <p:spPr>
              <a:xfrm>
                <a:off x="1608494" y="1413805"/>
                <a:ext cx="13716" cy="17615"/>
              </a:xfrm>
              <a:custGeom>
                <a:avLst/>
                <a:gdLst/>
                <a:ahLst/>
                <a:cxnLst/>
                <a:rect l="0" t="0" r="0" b="0"/>
                <a:pathLst>
                  <a:path w="13716" h="17615">
                    <a:moveTo>
                      <a:pt x="0" y="0"/>
                    </a:moveTo>
                    <a:lnTo>
                      <a:pt x="13716" y="0"/>
                    </a:lnTo>
                    <a:lnTo>
                      <a:pt x="13716"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Shape 147"/>
              <p:cNvSpPr/>
              <p:nvPr/>
            </p:nvSpPr>
            <p:spPr>
              <a:xfrm>
                <a:off x="1669987" y="1449233"/>
                <a:ext cx="98755" cy="162763"/>
              </a:xfrm>
              <a:custGeom>
                <a:avLst/>
                <a:gdLst/>
                <a:ahLst/>
                <a:cxnLst/>
                <a:rect l="0" t="0" r="0" b="0"/>
                <a:pathLst>
                  <a:path w="98755" h="162763">
                    <a:moveTo>
                      <a:pt x="0" y="0"/>
                    </a:moveTo>
                    <a:lnTo>
                      <a:pt x="12344" y="0"/>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Shape 148"/>
              <p:cNvSpPr/>
              <p:nvPr/>
            </p:nvSpPr>
            <p:spPr>
              <a:xfrm>
                <a:off x="1669987" y="1449233"/>
                <a:ext cx="98755" cy="162763"/>
              </a:xfrm>
              <a:custGeom>
                <a:avLst/>
                <a:gdLst/>
                <a:ahLst/>
                <a:cxnLst/>
                <a:rect l="0" t="0" r="0" b="0"/>
                <a:pathLst>
                  <a:path w="98755" h="162763">
                    <a:moveTo>
                      <a:pt x="98755" y="162763"/>
                    </a:moveTo>
                    <a:lnTo>
                      <a:pt x="0" y="162763"/>
                    </a:lnTo>
                    <a:lnTo>
                      <a:pt x="0" y="0"/>
                    </a:lnTo>
                    <a:lnTo>
                      <a:pt x="12344" y="0"/>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Shape 3020"/>
              <p:cNvSpPr/>
              <p:nvPr/>
            </p:nvSpPr>
            <p:spPr>
              <a:xfrm>
                <a:off x="1856754"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Shape 3021"/>
              <p:cNvSpPr/>
              <p:nvPr/>
            </p:nvSpPr>
            <p:spPr>
              <a:xfrm>
                <a:off x="1856754" y="1413805"/>
                <a:ext cx="13716" cy="17615"/>
              </a:xfrm>
              <a:custGeom>
                <a:avLst/>
                <a:gdLst/>
                <a:ahLst/>
                <a:cxnLst/>
                <a:rect l="0" t="0" r="0" b="0"/>
                <a:pathLst>
                  <a:path w="13716" h="17615">
                    <a:moveTo>
                      <a:pt x="0" y="0"/>
                    </a:moveTo>
                    <a:lnTo>
                      <a:pt x="13716" y="0"/>
                    </a:lnTo>
                    <a:lnTo>
                      <a:pt x="13716"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Shape 151"/>
              <p:cNvSpPr/>
              <p:nvPr/>
            </p:nvSpPr>
            <p:spPr>
              <a:xfrm>
                <a:off x="1918240" y="1449233"/>
                <a:ext cx="109500" cy="162763"/>
              </a:xfrm>
              <a:custGeom>
                <a:avLst/>
                <a:gdLst/>
                <a:ahLst/>
                <a:cxnLst/>
                <a:rect l="0" t="0" r="0" b="0"/>
                <a:pathLst>
                  <a:path w="109500" h="162763">
                    <a:moveTo>
                      <a:pt x="0" y="0"/>
                    </a:moveTo>
                    <a:lnTo>
                      <a:pt x="12345" y="0"/>
                    </a:lnTo>
                    <a:lnTo>
                      <a:pt x="12345" y="75222"/>
                    </a:lnTo>
                    <a:lnTo>
                      <a:pt x="97155" y="75222"/>
                    </a:lnTo>
                    <a:lnTo>
                      <a:pt x="97155" y="0"/>
                    </a:lnTo>
                    <a:lnTo>
                      <a:pt x="109500" y="0"/>
                    </a:lnTo>
                    <a:lnTo>
                      <a:pt x="109500" y="162763"/>
                    </a:lnTo>
                    <a:lnTo>
                      <a:pt x="97155" y="162763"/>
                    </a:lnTo>
                    <a:lnTo>
                      <a:pt x="97155" y="86182"/>
                    </a:lnTo>
                    <a:lnTo>
                      <a:pt x="12345" y="86182"/>
                    </a:lnTo>
                    <a:lnTo>
                      <a:pt x="1234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Shape 152"/>
              <p:cNvSpPr/>
              <p:nvPr/>
            </p:nvSpPr>
            <p:spPr>
              <a:xfrm>
                <a:off x="1918240" y="1449233"/>
                <a:ext cx="109500" cy="162763"/>
              </a:xfrm>
              <a:custGeom>
                <a:avLst/>
                <a:gdLst/>
                <a:ahLst/>
                <a:cxnLst/>
                <a:rect l="0" t="0" r="0" b="0"/>
                <a:pathLst>
                  <a:path w="109500" h="162763">
                    <a:moveTo>
                      <a:pt x="109500" y="162763"/>
                    </a:moveTo>
                    <a:lnTo>
                      <a:pt x="97155" y="162763"/>
                    </a:lnTo>
                    <a:lnTo>
                      <a:pt x="97155" y="86182"/>
                    </a:lnTo>
                    <a:lnTo>
                      <a:pt x="12345" y="86182"/>
                    </a:lnTo>
                    <a:lnTo>
                      <a:pt x="12345" y="162763"/>
                    </a:lnTo>
                    <a:lnTo>
                      <a:pt x="0" y="162763"/>
                    </a:lnTo>
                    <a:lnTo>
                      <a:pt x="0" y="0"/>
                    </a:lnTo>
                    <a:lnTo>
                      <a:pt x="12345" y="0"/>
                    </a:lnTo>
                    <a:lnTo>
                      <a:pt x="12345" y="75222"/>
                    </a:lnTo>
                    <a:lnTo>
                      <a:pt x="97155" y="75222"/>
                    </a:lnTo>
                    <a:lnTo>
                      <a:pt x="97155" y="0"/>
                    </a:lnTo>
                    <a:lnTo>
                      <a:pt x="109500" y="0"/>
                    </a:lnTo>
                    <a:lnTo>
                      <a:pt x="109500"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Shape 153"/>
              <p:cNvSpPr/>
              <p:nvPr/>
            </p:nvSpPr>
            <p:spPr>
              <a:xfrm>
                <a:off x="2076892" y="1449234"/>
                <a:ext cx="54292" cy="162763"/>
              </a:xfrm>
              <a:custGeom>
                <a:avLst/>
                <a:gdLst/>
                <a:ahLst/>
                <a:cxnLst/>
                <a:rect l="0" t="0" r="0" b="0"/>
                <a:pathLst>
                  <a:path w="54292" h="162763">
                    <a:moveTo>
                      <a:pt x="0" y="0"/>
                    </a:moveTo>
                    <a:lnTo>
                      <a:pt x="54292" y="0"/>
                    </a:lnTo>
                    <a:lnTo>
                      <a:pt x="54292" y="10973"/>
                    </a:lnTo>
                    <a:lnTo>
                      <a:pt x="12345" y="10973"/>
                    </a:lnTo>
                    <a:lnTo>
                      <a:pt x="12345" y="76822"/>
                    </a:lnTo>
                    <a:lnTo>
                      <a:pt x="54292" y="76822"/>
                    </a:lnTo>
                    <a:lnTo>
                      <a:pt x="54292" y="87782"/>
                    </a:lnTo>
                    <a:lnTo>
                      <a:pt x="12345" y="87782"/>
                    </a:lnTo>
                    <a:lnTo>
                      <a:pt x="1234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Shape 154"/>
              <p:cNvSpPr/>
              <p:nvPr/>
            </p:nvSpPr>
            <p:spPr>
              <a:xfrm>
                <a:off x="2131184" y="1449234"/>
                <a:ext cx="56121" cy="162789"/>
              </a:xfrm>
              <a:custGeom>
                <a:avLst/>
                <a:gdLst/>
                <a:ahLst/>
                <a:cxnLst/>
                <a:rect l="0" t="0" r="0" b="0"/>
                <a:pathLst>
                  <a:path w="56121" h="162789">
                    <a:moveTo>
                      <a:pt x="0" y="0"/>
                    </a:moveTo>
                    <a:lnTo>
                      <a:pt x="7658" y="0"/>
                    </a:lnTo>
                    <a:cubicBezTo>
                      <a:pt x="21374" y="0"/>
                      <a:pt x="32576" y="3873"/>
                      <a:pt x="41263" y="11582"/>
                    </a:cubicBezTo>
                    <a:cubicBezTo>
                      <a:pt x="49949" y="19291"/>
                      <a:pt x="54292" y="30023"/>
                      <a:pt x="54292" y="43777"/>
                    </a:cubicBezTo>
                    <a:cubicBezTo>
                      <a:pt x="54292" y="55854"/>
                      <a:pt x="50978" y="65672"/>
                      <a:pt x="44348" y="73241"/>
                    </a:cubicBezTo>
                    <a:cubicBezTo>
                      <a:pt x="37719" y="80797"/>
                      <a:pt x="28537" y="85649"/>
                      <a:pt x="16802" y="87782"/>
                    </a:cubicBezTo>
                    <a:lnTo>
                      <a:pt x="56121" y="162763"/>
                    </a:lnTo>
                    <a:lnTo>
                      <a:pt x="41682" y="162789"/>
                    </a:lnTo>
                    <a:lnTo>
                      <a:pt x="2604" y="87782"/>
                    </a:lnTo>
                    <a:lnTo>
                      <a:pt x="0" y="87782"/>
                    </a:lnTo>
                    <a:lnTo>
                      <a:pt x="0" y="76822"/>
                    </a:lnTo>
                    <a:lnTo>
                      <a:pt x="6058" y="76822"/>
                    </a:lnTo>
                    <a:cubicBezTo>
                      <a:pt x="16726" y="76822"/>
                      <a:pt x="25375" y="74041"/>
                      <a:pt x="32004" y="68478"/>
                    </a:cubicBezTo>
                    <a:cubicBezTo>
                      <a:pt x="38634" y="62903"/>
                      <a:pt x="41948" y="54724"/>
                      <a:pt x="41948" y="43891"/>
                    </a:cubicBezTo>
                    <a:cubicBezTo>
                      <a:pt x="41948" y="33071"/>
                      <a:pt x="38634" y="24892"/>
                      <a:pt x="32004" y="19317"/>
                    </a:cubicBezTo>
                    <a:cubicBezTo>
                      <a:pt x="25375" y="13767"/>
                      <a:pt x="16726" y="10973"/>
                      <a:pt x="6058"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Shape 155"/>
              <p:cNvSpPr/>
              <p:nvPr/>
            </p:nvSpPr>
            <p:spPr>
              <a:xfrm>
                <a:off x="2089236" y="1460207"/>
                <a:ext cx="83896" cy="65849"/>
              </a:xfrm>
              <a:custGeom>
                <a:avLst/>
                <a:gdLst/>
                <a:ahLst/>
                <a:cxnLst/>
                <a:rect l="0" t="0" r="0" b="0"/>
                <a:pathLst>
                  <a:path w="83896" h="65849">
                    <a:moveTo>
                      <a:pt x="83896" y="32919"/>
                    </a:moveTo>
                    <a:cubicBezTo>
                      <a:pt x="83896" y="22098"/>
                      <a:pt x="80582" y="13919"/>
                      <a:pt x="73952" y="8344"/>
                    </a:cubicBezTo>
                    <a:cubicBezTo>
                      <a:pt x="67323" y="2794"/>
                      <a:pt x="58674" y="0"/>
                      <a:pt x="48006" y="0"/>
                    </a:cubicBezTo>
                    <a:lnTo>
                      <a:pt x="0" y="0"/>
                    </a:lnTo>
                    <a:lnTo>
                      <a:pt x="0" y="65849"/>
                    </a:lnTo>
                    <a:lnTo>
                      <a:pt x="48006" y="65849"/>
                    </a:lnTo>
                    <a:cubicBezTo>
                      <a:pt x="58674" y="65849"/>
                      <a:pt x="67323" y="63068"/>
                      <a:pt x="73952" y="57506"/>
                    </a:cubicBezTo>
                    <a:cubicBezTo>
                      <a:pt x="80582" y="51931"/>
                      <a:pt x="83896" y="43752"/>
                      <a:pt x="83896"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Shape 156"/>
              <p:cNvSpPr/>
              <p:nvPr/>
            </p:nvSpPr>
            <p:spPr>
              <a:xfrm>
                <a:off x="2076892" y="1449234"/>
                <a:ext cx="110414" cy="162789"/>
              </a:xfrm>
              <a:custGeom>
                <a:avLst/>
                <a:gdLst/>
                <a:ahLst/>
                <a:cxnLst/>
                <a:rect l="0" t="0" r="0" b="0"/>
                <a:pathLst>
                  <a:path w="110414" h="162789">
                    <a:moveTo>
                      <a:pt x="110414" y="162763"/>
                    </a:moveTo>
                    <a:lnTo>
                      <a:pt x="95974" y="162789"/>
                    </a:lnTo>
                    <a:lnTo>
                      <a:pt x="56896" y="87782"/>
                    </a:lnTo>
                    <a:lnTo>
                      <a:pt x="12345" y="87782"/>
                    </a:lnTo>
                    <a:lnTo>
                      <a:pt x="12345" y="162763"/>
                    </a:lnTo>
                    <a:lnTo>
                      <a:pt x="0" y="162763"/>
                    </a:lnTo>
                    <a:lnTo>
                      <a:pt x="0" y="0"/>
                    </a:lnTo>
                    <a:lnTo>
                      <a:pt x="61950" y="0"/>
                    </a:lnTo>
                    <a:cubicBezTo>
                      <a:pt x="75667" y="0"/>
                      <a:pt x="86868" y="3873"/>
                      <a:pt x="95555" y="11582"/>
                    </a:cubicBezTo>
                    <a:cubicBezTo>
                      <a:pt x="104242" y="19291"/>
                      <a:pt x="108585" y="30023"/>
                      <a:pt x="108585" y="43777"/>
                    </a:cubicBezTo>
                    <a:cubicBezTo>
                      <a:pt x="108585" y="55854"/>
                      <a:pt x="105270" y="65672"/>
                      <a:pt x="98641" y="73241"/>
                    </a:cubicBezTo>
                    <a:cubicBezTo>
                      <a:pt x="92011" y="80797"/>
                      <a:pt x="82829" y="85649"/>
                      <a:pt x="71095" y="87782"/>
                    </a:cubicBezTo>
                    <a:lnTo>
                      <a:pt x="110414"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157"/>
              <p:cNvSpPr/>
              <p:nvPr/>
            </p:nvSpPr>
            <p:spPr>
              <a:xfrm>
                <a:off x="2204218" y="1449232"/>
                <a:ext cx="65379" cy="162763"/>
              </a:xfrm>
              <a:custGeom>
                <a:avLst/>
                <a:gdLst/>
                <a:ahLst/>
                <a:cxnLst/>
                <a:rect l="0" t="0" r="0" b="0"/>
                <a:pathLst>
                  <a:path w="65379" h="162763">
                    <a:moveTo>
                      <a:pt x="59893" y="0"/>
                    </a:moveTo>
                    <a:lnTo>
                      <a:pt x="65379" y="0"/>
                    </a:lnTo>
                    <a:lnTo>
                      <a:pt x="65379" y="16205"/>
                    </a:lnTo>
                    <a:lnTo>
                      <a:pt x="31255" y="112255"/>
                    </a:lnTo>
                    <a:lnTo>
                      <a:pt x="65379" y="112255"/>
                    </a:lnTo>
                    <a:lnTo>
                      <a:pt x="65379" y="123215"/>
                    </a:lnTo>
                    <a:lnTo>
                      <a:pt x="27216" y="123215"/>
                    </a:lnTo>
                    <a:lnTo>
                      <a:pt x="13170" y="162738"/>
                    </a:lnTo>
                    <a:lnTo>
                      <a:pt x="0" y="162763"/>
                    </a:lnTo>
                    <a:lnTo>
                      <a:pt x="59893"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Shape 158"/>
              <p:cNvSpPr/>
              <p:nvPr/>
            </p:nvSpPr>
            <p:spPr>
              <a:xfrm>
                <a:off x="2269598" y="1449232"/>
                <a:ext cx="65380" cy="162763"/>
              </a:xfrm>
              <a:custGeom>
                <a:avLst/>
                <a:gdLst/>
                <a:ahLst/>
                <a:cxnLst/>
                <a:rect l="0" t="0" r="0" b="0"/>
                <a:pathLst>
                  <a:path w="65380" h="162763">
                    <a:moveTo>
                      <a:pt x="0" y="0"/>
                    </a:moveTo>
                    <a:lnTo>
                      <a:pt x="5486" y="0"/>
                    </a:lnTo>
                    <a:lnTo>
                      <a:pt x="65380" y="162763"/>
                    </a:lnTo>
                    <a:lnTo>
                      <a:pt x="52210" y="162738"/>
                    </a:lnTo>
                    <a:lnTo>
                      <a:pt x="38164" y="123215"/>
                    </a:lnTo>
                    <a:lnTo>
                      <a:pt x="0" y="123215"/>
                    </a:lnTo>
                    <a:lnTo>
                      <a:pt x="0" y="112255"/>
                    </a:lnTo>
                    <a:lnTo>
                      <a:pt x="34125" y="112255"/>
                    </a:lnTo>
                    <a:lnTo>
                      <a:pt x="0" y="16205"/>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159"/>
              <p:cNvSpPr/>
              <p:nvPr/>
            </p:nvSpPr>
            <p:spPr>
              <a:xfrm>
                <a:off x="2235473"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Shape 160"/>
              <p:cNvSpPr/>
              <p:nvPr/>
            </p:nvSpPr>
            <p:spPr>
              <a:xfrm>
                <a:off x="2204218" y="1449232"/>
                <a:ext cx="130759" cy="162763"/>
              </a:xfrm>
              <a:custGeom>
                <a:avLst/>
                <a:gdLst/>
                <a:ahLst/>
                <a:cxnLst/>
                <a:rect l="0" t="0" r="0" b="0"/>
                <a:pathLst>
                  <a:path w="130759" h="162763">
                    <a:moveTo>
                      <a:pt x="130759" y="162763"/>
                    </a:moveTo>
                    <a:lnTo>
                      <a:pt x="117589" y="162738"/>
                    </a:lnTo>
                    <a:lnTo>
                      <a:pt x="103543" y="123215"/>
                    </a:lnTo>
                    <a:lnTo>
                      <a:pt x="27216" y="123215"/>
                    </a:lnTo>
                    <a:lnTo>
                      <a:pt x="13170" y="162738"/>
                    </a:lnTo>
                    <a:lnTo>
                      <a:pt x="0" y="162763"/>
                    </a:lnTo>
                    <a:lnTo>
                      <a:pt x="59893" y="0"/>
                    </a:lnTo>
                    <a:lnTo>
                      <a:pt x="70866" y="0"/>
                    </a:lnTo>
                    <a:lnTo>
                      <a:pt x="130759"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Shape 161"/>
              <p:cNvSpPr/>
              <p:nvPr/>
            </p:nvSpPr>
            <p:spPr>
              <a:xfrm>
                <a:off x="2356005" y="1447870"/>
                <a:ext cx="111112" cy="165519"/>
              </a:xfrm>
              <a:custGeom>
                <a:avLst/>
                <a:gdLst/>
                <a:ahLst/>
                <a:cxnLst/>
                <a:rect l="0" t="0" r="0" b="0"/>
                <a:pathLst>
                  <a:path w="111112" h="165519">
                    <a:moveTo>
                      <a:pt x="55791" y="0"/>
                    </a:moveTo>
                    <a:cubicBezTo>
                      <a:pt x="70256" y="0"/>
                      <a:pt x="82410" y="4191"/>
                      <a:pt x="92240" y="12573"/>
                    </a:cubicBezTo>
                    <a:cubicBezTo>
                      <a:pt x="102083" y="20955"/>
                      <a:pt x="108356" y="32614"/>
                      <a:pt x="111112" y="47549"/>
                    </a:cubicBezTo>
                    <a:lnTo>
                      <a:pt x="98539" y="47549"/>
                    </a:lnTo>
                    <a:cubicBezTo>
                      <a:pt x="96253" y="36258"/>
                      <a:pt x="91287" y="27356"/>
                      <a:pt x="83680" y="20803"/>
                    </a:cubicBezTo>
                    <a:cubicBezTo>
                      <a:pt x="76048" y="14249"/>
                      <a:pt x="66764" y="10973"/>
                      <a:pt x="55791" y="10973"/>
                    </a:cubicBezTo>
                    <a:cubicBezTo>
                      <a:pt x="43586" y="10973"/>
                      <a:pt x="33299" y="15164"/>
                      <a:pt x="24917" y="23533"/>
                    </a:cubicBezTo>
                    <a:cubicBezTo>
                      <a:pt x="19583" y="28880"/>
                      <a:pt x="16002" y="35814"/>
                      <a:pt x="14173" y="44348"/>
                    </a:cubicBezTo>
                    <a:cubicBezTo>
                      <a:pt x="12954" y="51651"/>
                      <a:pt x="12357" y="64465"/>
                      <a:pt x="12357" y="82753"/>
                    </a:cubicBezTo>
                    <a:cubicBezTo>
                      <a:pt x="12357" y="102260"/>
                      <a:pt x="13068" y="115633"/>
                      <a:pt x="14529" y="122872"/>
                    </a:cubicBezTo>
                    <a:cubicBezTo>
                      <a:pt x="15964" y="130111"/>
                      <a:pt x="19431" y="136474"/>
                      <a:pt x="24917" y="141961"/>
                    </a:cubicBezTo>
                    <a:cubicBezTo>
                      <a:pt x="33299" y="150342"/>
                      <a:pt x="43586" y="154521"/>
                      <a:pt x="55791" y="154521"/>
                    </a:cubicBezTo>
                    <a:cubicBezTo>
                      <a:pt x="66764" y="154521"/>
                      <a:pt x="76048" y="151333"/>
                      <a:pt x="83680" y="144932"/>
                    </a:cubicBezTo>
                    <a:cubicBezTo>
                      <a:pt x="91287" y="138531"/>
                      <a:pt x="96406" y="129540"/>
                      <a:pt x="98984" y="117958"/>
                    </a:cubicBezTo>
                    <a:lnTo>
                      <a:pt x="111112" y="117958"/>
                    </a:lnTo>
                    <a:cubicBezTo>
                      <a:pt x="108661" y="132575"/>
                      <a:pt x="102413" y="144157"/>
                      <a:pt x="92354" y="152692"/>
                    </a:cubicBezTo>
                    <a:cubicBezTo>
                      <a:pt x="82296" y="161252"/>
                      <a:pt x="70104" y="165519"/>
                      <a:pt x="55791" y="165519"/>
                    </a:cubicBezTo>
                    <a:cubicBezTo>
                      <a:pt x="39776" y="165519"/>
                      <a:pt x="26213" y="159931"/>
                      <a:pt x="15087" y="148818"/>
                    </a:cubicBezTo>
                    <a:cubicBezTo>
                      <a:pt x="8229" y="141961"/>
                      <a:pt x="4001" y="134417"/>
                      <a:pt x="2400" y="126174"/>
                    </a:cubicBezTo>
                    <a:cubicBezTo>
                      <a:pt x="800" y="117958"/>
                      <a:pt x="0" y="103467"/>
                      <a:pt x="0" y="82753"/>
                    </a:cubicBezTo>
                    <a:cubicBezTo>
                      <a:pt x="0" y="62331"/>
                      <a:pt x="800" y="47917"/>
                      <a:pt x="2400" y="39548"/>
                    </a:cubicBezTo>
                    <a:cubicBezTo>
                      <a:pt x="4001" y="31166"/>
                      <a:pt x="8229" y="23533"/>
                      <a:pt x="15087" y="16675"/>
                    </a:cubicBezTo>
                    <a:cubicBezTo>
                      <a:pt x="26213" y="5562"/>
                      <a:pt x="39776" y="0"/>
                      <a:pt x="55791"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162"/>
              <p:cNvSpPr/>
              <p:nvPr/>
            </p:nvSpPr>
            <p:spPr>
              <a:xfrm>
                <a:off x="2356005" y="1447870"/>
                <a:ext cx="111112" cy="165519"/>
              </a:xfrm>
              <a:custGeom>
                <a:avLst/>
                <a:gdLst/>
                <a:ahLst/>
                <a:cxnLst/>
                <a:rect l="0" t="0" r="0" b="0"/>
                <a:pathLst>
                  <a:path w="111112" h="165519">
                    <a:moveTo>
                      <a:pt x="111112" y="117958"/>
                    </a:moveTo>
                    <a:cubicBezTo>
                      <a:pt x="108661" y="132575"/>
                      <a:pt x="102413" y="144157"/>
                      <a:pt x="92354" y="152692"/>
                    </a:cubicBezTo>
                    <a:cubicBezTo>
                      <a:pt x="82296" y="161252"/>
                      <a:pt x="70104" y="165519"/>
                      <a:pt x="55791" y="165519"/>
                    </a:cubicBezTo>
                    <a:cubicBezTo>
                      <a:pt x="39776" y="165519"/>
                      <a:pt x="26213" y="159931"/>
                      <a:pt x="15087" y="148818"/>
                    </a:cubicBezTo>
                    <a:cubicBezTo>
                      <a:pt x="8229" y="141961"/>
                      <a:pt x="4001" y="134417"/>
                      <a:pt x="2400" y="126174"/>
                    </a:cubicBezTo>
                    <a:cubicBezTo>
                      <a:pt x="800" y="117958"/>
                      <a:pt x="0" y="103467"/>
                      <a:pt x="0" y="82753"/>
                    </a:cubicBezTo>
                    <a:cubicBezTo>
                      <a:pt x="0" y="62331"/>
                      <a:pt x="800" y="47917"/>
                      <a:pt x="2400" y="39548"/>
                    </a:cubicBezTo>
                    <a:cubicBezTo>
                      <a:pt x="4001" y="31166"/>
                      <a:pt x="8229" y="23533"/>
                      <a:pt x="15087" y="16675"/>
                    </a:cubicBezTo>
                    <a:cubicBezTo>
                      <a:pt x="26213" y="5562"/>
                      <a:pt x="39776" y="0"/>
                      <a:pt x="55791" y="0"/>
                    </a:cubicBezTo>
                    <a:cubicBezTo>
                      <a:pt x="70256" y="0"/>
                      <a:pt x="82410" y="4191"/>
                      <a:pt x="92240" y="12573"/>
                    </a:cubicBezTo>
                    <a:cubicBezTo>
                      <a:pt x="102083" y="20955"/>
                      <a:pt x="108356" y="32614"/>
                      <a:pt x="111112" y="47549"/>
                    </a:cubicBezTo>
                    <a:lnTo>
                      <a:pt x="98539" y="47549"/>
                    </a:lnTo>
                    <a:cubicBezTo>
                      <a:pt x="96253" y="36258"/>
                      <a:pt x="91287" y="27356"/>
                      <a:pt x="83680" y="20803"/>
                    </a:cubicBezTo>
                    <a:cubicBezTo>
                      <a:pt x="76048" y="14249"/>
                      <a:pt x="66764" y="10973"/>
                      <a:pt x="55791" y="10973"/>
                    </a:cubicBezTo>
                    <a:cubicBezTo>
                      <a:pt x="43586" y="10973"/>
                      <a:pt x="33299" y="15164"/>
                      <a:pt x="24917" y="23533"/>
                    </a:cubicBezTo>
                    <a:cubicBezTo>
                      <a:pt x="19583" y="28880"/>
                      <a:pt x="16002" y="35814"/>
                      <a:pt x="14173" y="44348"/>
                    </a:cubicBezTo>
                    <a:cubicBezTo>
                      <a:pt x="12954" y="51651"/>
                      <a:pt x="12357" y="64465"/>
                      <a:pt x="12357" y="82753"/>
                    </a:cubicBezTo>
                    <a:cubicBezTo>
                      <a:pt x="12357" y="102260"/>
                      <a:pt x="13068" y="115633"/>
                      <a:pt x="14529" y="122872"/>
                    </a:cubicBezTo>
                    <a:cubicBezTo>
                      <a:pt x="15964" y="130111"/>
                      <a:pt x="19431" y="136474"/>
                      <a:pt x="24917" y="141961"/>
                    </a:cubicBezTo>
                    <a:cubicBezTo>
                      <a:pt x="33299" y="150342"/>
                      <a:pt x="43586" y="154521"/>
                      <a:pt x="55791" y="154521"/>
                    </a:cubicBezTo>
                    <a:cubicBezTo>
                      <a:pt x="66764" y="154521"/>
                      <a:pt x="76048" y="151333"/>
                      <a:pt x="83680" y="144932"/>
                    </a:cubicBezTo>
                    <a:cubicBezTo>
                      <a:pt x="91287" y="138531"/>
                      <a:pt x="96406" y="129540"/>
                      <a:pt x="98984" y="117958"/>
                    </a:cubicBezTo>
                    <a:lnTo>
                      <a:pt x="111112" y="117958"/>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Shape 163"/>
              <p:cNvSpPr/>
              <p:nvPr/>
            </p:nvSpPr>
            <p:spPr>
              <a:xfrm>
                <a:off x="2486762" y="1449232"/>
                <a:ext cx="65386" cy="162763"/>
              </a:xfrm>
              <a:custGeom>
                <a:avLst/>
                <a:gdLst/>
                <a:ahLst/>
                <a:cxnLst/>
                <a:rect l="0" t="0" r="0" b="0"/>
                <a:pathLst>
                  <a:path w="65386" h="162763">
                    <a:moveTo>
                      <a:pt x="59906" y="0"/>
                    </a:moveTo>
                    <a:lnTo>
                      <a:pt x="65386" y="0"/>
                    </a:lnTo>
                    <a:lnTo>
                      <a:pt x="65386" y="16223"/>
                    </a:lnTo>
                    <a:lnTo>
                      <a:pt x="65380" y="16205"/>
                    </a:lnTo>
                    <a:lnTo>
                      <a:pt x="31255" y="112255"/>
                    </a:lnTo>
                    <a:lnTo>
                      <a:pt x="65386" y="112255"/>
                    </a:lnTo>
                    <a:lnTo>
                      <a:pt x="65386" y="123215"/>
                    </a:lnTo>
                    <a:lnTo>
                      <a:pt x="27229" y="123215"/>
                    </a:lnTo>
                    <a:lnTo>
                      <a:pt x="13170" y="162738"/>
                    </a:lnTo>
                    <a:lnTo>
                      <a:pt x="0" y="162763"/>
                    </a:lnTo>
                    <a:lnTo>
                      <a:pt x="59906"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Shape 164"/>
              <p:cNvSpPr/>
              <p:nvPr/>
            </p:nvSpPr>
            <p:spPr>
              <a:xfrm>
                <a:off x="2552147" y="1449232"/>
                <a:ext cx="65386" cy="162763"/>
              </a:xfrm>
              <a:custGeom>
                <a:avLst/>
                <a:gdLst/>
                <a:ahLst/>
                <a:cxnLst/>
                <a:rect l="0" t="0" r="0" b="0"/>
                <a:pathLst>
                  <a:path w="65386" h="162763">
                    <a:moveTo>
                      <a:pt x="0" y="0"/>
                    </a:moveTo>
                    <a:lnTo>
                      <a:pt x="5480" y="0"/>
                    </a:lnTo>
                    <a:lnTo>
                      <a:pt x="65386" y="162763"/>
                    </a:lnTo>
                    <a:lnTo>
                      <a:pt x="52216" y="162738"/>
                    </a:lnTo>
                    <a:lnTo>
                      <a:pt x="38157" y="123215"/>
                    </a:lnTo>
                    <a:lnTo>
                      <a:pt x="0" y="123215"/>
                    </a:lnTo>
                    <a:lnTo>
                      <a:pt x="0" y="112255"/>
                    </a:lnTo>
                    <a:lnTo>
                      <a:pt x="34131" y="112255"/>
                    </a:lnTo>
                    <a:lnTo>
                      <a:pt x="0" y="1622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Shape 165"/>
              <p:cNvSpPr/>
              <p:nvPr/>
            </p:nvSpPr>
            <p:spPr>
              <a:xfrm>
                <a:off x="2518016" y="1465437"/>
                <a:ext cx="68263" cy="96050"/>
              </a:xfrm>
              <a:custGeom>
                <a:avLst/>
                <a:gdLst/>
                <a:ahLst/>
                <a:cxnLst/>
                <a:rect l="0" t="0" r="0" b="0"/>
                <a:pathLst>
                  <a:path w="68263" h="96050">
                    <a:moveTo>
                      <a:pt x="68263" y="96050"/>
                    </a:moveTo>
                    <a:lnTo>
                      <a:pt x="34125" y="0"/>
                    </a:lnTo>
                    <a:lnTo>
                      <a:pt x="0" y="96050"/>
                    </a:lnTo>
                    <a:lnTo>
                      <a:pt x="68263"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Shape 166"/>
              <p:cNvSpPr/>
              <p:nvPr/>
            </p:nvSpPr>
            <p:spPr>
              <a:xfrm>
                <a:off x="2486762" y="1449232"/>
                <a:ext cx="130772" cy="162763"/>
              </a:xfrm>
              <a:custGeom>
                <a:avLst/>
                <a:gdLst/>
                <a:ahLst/>
                <a:cxnLst/>
                <a:rect l="0" t="0" r="0" b="0"/>
                <a:pathLst>
                  <a:path w="130772" h="162763">
                    <a:moveTo>
                      <a:pt x="130772" y="162763"/>
                    </a:moveTo>
                    <a:lnTo>
                      <a:pt x="117602" y="162738"/>
                    </a:lnTo>
                    <a:lnTo>
                      <a:pt x="103543" y="123215"/>
                    </a:lnTo>
                    <a:lnTo>
                      <a:pt x="27229" y="123215"/>
                    </a:lnTo>
                    <a:lnTo>
                      <a:pt x="13170" y="162738"/>
                    </a:lnTo>
                    <a:lnTo>
                      <a:pt x="0" y="162763"/>
                    </a:lnTo>
                    <a:lnTo>
                      <a:pt x="59906" y="0"/>
                    </a:lnTo>
                    <a:lnTo>
                      <a:pt x="70866" y="0"/>
                    </a:lnTo>
                    <a:lnTo>
                      <a:pt x="13077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Shape 167"/>
              <p:cNvSpPr/>
              <p:nvPr/>
            </p:nvSpPr>
            <p:spPr>
              <a:xfrm>
                <a:off x="2626662" y="1449236"/>
                <a:ext cx="109512" cy="162763"/>
              </a:xfrm>
              <a:custGeom>
                <a:avLst/>
                <a:gdLst/>
                <a:ahLst/>
                <a:cxnLst/>
                <a:rect l="0" t="0" r="0" b="0"/>
                <a:pathLst>
                  <a:path w="109512" h="162763">
                    <a:moveTo>
                      <a:pt x="0" y="0"/>
                    </a:moveTo>
                    <a:lnTo>
                      <a:pt x="109512" y="0"/>
                    </a:lnTo>
                    <a:lnTo>
                      <a:pt x="109512" y="10973"/>
                    </a:lnTo>
                    <a:lnTo>
                      <a:pt x="60820" y="10973"/>
                    </a:lnTo>
                    <a:lnTo>
                      <a:pt x="60820"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Shape 168"/>
              <p:cNvSpPr/>
              <p:nvPr/>
            </p:nvSpPr>
            <p:spPr>
              <a:xfrm>
                <a:off x="2626662" y="1449236"/>
                <a:ext cx="109512" cy="162763"/>
              </a:xfrm>
              <a:custGeom>
                <a:avLst/>
                <a:gdLst/>
                <a:ahLst/>
                <a:cxnLst/>
                <a:rect l="0" t="0" r="0" b="0"/>
                <a:pathLst>
                  <a:path w="109512" h="162763">
                    <a:moveTo>
                      <a:pt x="109512" y="10973"/>
                    </a:moveTo>
                    <a:lnTo>
                      <a:pt x="60820" y="10973"/>
                    </a:lnTo>
                    <a:lnTo>
                      <a:pt x="60820" y="162763"/>
                    </a:lnTo>
                    <a:lnTo>
                      <a:pt x="48463" y="162763"/>
                    </a:lnTo>
                    <a:lnTo>
                      <a:pt x="48463" y="10973"/>
                    </a:lnTo>
                    <a:lnTo>
                      <a:pt x="0" y="10973"/>
                    </a:lnTo>
                    <a:lnTo>
                      <a:pt x="0" y="0"/>
                    </a:lnTo>
                    <a:lnTo>
                      <a:pt x="109512" y="0"/>
                    </a:lnTo>
                    <a:lnTo>
                      <a:pt x="109512"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Shape 169"/>
              <p:cNvSpPr/>
              <p:nvPr/>
            </p:nvSpPr>
            <p:spPr>
              <a:xfrm>
                <a:off x="2760632" y="1447870"/>
                <a:ext cx="111087" cy="188582"/>
              </a:xfrm>
              <a:custGeom>
                <a:avLst/>
                <a:gdLst/>
                <a:ahLst/>
                <a:cxnLst/>
                <a:rect l="0" t="0" r="0" b="0"/>
                <a:pathLst>
                  <a:path w="111087" h="188582">
                    <a:moveTo>
                      <a:pt x="55778" y="0"/>
                    </a:moveTo>
                    <a:cubicBezTo>
                      <a:pt x="70244" y="0"/>
                      <a:pt x="82398" y="4191"/>
                      <a:pt x="92240" y="12573"/>
                    </a:cubicBezTo>
                    <a:cubicBezTo>
                      <a:pt x="102057" y="20955"/>
                      <a:pt x="108344" y="32614"/>
                      <a:pt x="111087" y="47549"/>
                    </a:cubicBezTo>
                    <a:lnTo>
                      <a:pt x="98527" y="47549"/>
                    </a:lnTo>
                    <a:cubicBezTo>
                      <a:pt x="96228" y="36258"/>
                      <a:pt x="91275" y="27356"/>
                      <a:pt x="83668" y="20803"/>
                    </a:cubicBezTo>
                    <a:cubicBezTo>
                      <a:pt x="76035" y="14249"/>
                      <a:pt x="66751" y="10973"/>
                      <a:pt x="55778" y="10973"/>
                    </a:cubicBezTo>
                    <a:cubicBezTo>
                      <a:pt x="43586" y="10973"/>
                      <a:pt x="33287" y="15164"/>
                      <a:pt x="24917" y="23533"/>
                    </a:cubicBezTo>
                    <a:cubicBezTo>
                      <a:pt x="19571" y="28880"/>
                      <a:pt x="16002" y="35814"/>
                      <a:pt x="14161" y="44348"/>
                    </a:cubicBezTo>
                    <a:cubicBezTo>
                      <a:pt x="12941" y="51651"/>
                      <a:pt x="12345" y="64465"/>
                      <a:pt x="12345" y="82753"/>
                    </a:cubicBezTo>
                    <a:cubicBezTo>
                      <a:pt x="12345" y="102260"/>
                      <a:pt x="13056" y="115633"/>
                      <a:pt x="14516" y="122872"/>
                    </a:cubicBezTo>
                    <a:cubicBezTo>
                      <a:pt x="15951" y="130111"/>
                      <a:pt x="19419" y="136474"/>
                      <a:pt x="24917" y="141961"/>
                    </a:cubicBezTo>
                    <a:cubicBezTo>
                      <a:pt x="33287" y="150342"/>
                      <a:pt x="43586" y="154521"/>
                      <a:pt x="55778" y="154521"/>
                    </a:cubicBezTo>
                    <a:cubicBezTo>
                      <a:pt x="66751" y="154521"/>
                      <a:pt x="76035" y="151333"/>
                      <a:pt x="83668" y="144932"/>
                    </a:cubicBezTo>
                    <a:cubicBezTo>
                      <a:pt x="91275" y="138531"/>
                      <a:pt x="96381" y="129540"/>
                      <a:pt x="98971" y="117958"/>
                    </a:cubicBezTo>
                    <a:lnTo>
                      <a:pt x="111087" y="117958"/>
                    </a:lnTo>
                    <a:cubicBezTo>
                      <a:pt x="108801" y="131369"/>
                      <a:pt x="103238" y="142265"/>
                      <a:pt x="94412" y="150647"/>
                    </a:cubicBezTo>
                    <a:cubicBezTo>
                      <a:pt x="85560" y="159017"/>
                      <a:pt x="74663" y="163906"/>
                      <a:pt x="61709" y="165265"/>
                    </a:cubicBezTo>
                    <a:lnTo>
                      <a:pt x="61709" y="188582"/>
                    </a:lnTo>
                    <a:lnTo>
                      <a:pt x="50508" y="188582"/>
                    </a:lnTo>
                    <a:lnTo>
                      <a:pt x="50508" y="165265"/>
                    </a:lnTo>
                    <a:cubicBezTo>
                      <a:pt x="44120" y="165265"/>
                      <a:pt x="37897" y="163830"/>
                      <a:pt x="31890" y="160922"/>
                    </a:cubicBezTo>
                    <a:cubicBezTo>
                      <a:pt x="25857" y="158052"/>
                      <a:pt x="20269" y="154000"/>
                      <a:pt x="15075" y="148818"/>
                    </a:cubicBezTo>
                    <a:cubicBezTo>
                      <a:pt x="8217" y="141961"/>
                      <a:pt x="3988" y="134417"/>
                      <a:pt x="2388" y="126174"/>
                    </a:cubicBezTo>
                    <a:cubicBezTo>
                      <a:pt x="788" y="117958"/>
                      <a:pt x="0" y="103467"/>
                      <a:pt x="0" y="82753"/>
                    </a:cubicBezTo>
                    <a:cubicBezTo>
                      <a:pt x="0" y="62331"/>
                      <a:pt x="788" y="47917"/>
                      <a:pt x="2388" y="39548"/>
                    </a:cubicBezTo>
                    <a:cubicBezTo>
                      <a:pt x="3988" y="31166"/>
                      <a:pt x="8217" y="23533"/>
                      <a:pt x="15075" y="16675"/>
                    </a:cubicBezTo>
                    <a:cubicBezTo>
                      <a:pt x="26200" y="5562"/>
                      <a:pt x="39777" y="0"/>
                      <a:pt x="55778"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Shape 170"/>
              <p:cNvSpPr/>
              <p:nvPr/>
            </p:nvSpPr>
            <p:spPr>
              <a:xfrm>
                <a:off x="2760632" y="1447870"/>
                <a:ext cx="111087" cy="188582"/>
              </a:xfrm>
              <a:custGeom>
                <a:avLst/>
                <a:gdLst/>
                <a:ahLst/>
                <a:cxnLst/>
                <a:rect l="0" t="0" r="0" b="0"/>
                <a:pathLst>
                  <a:path w="111087" h="188582">
                    <a:moveTo>
                      <a:pt x="111087" y="117958"/>
                    </a:moveTo>
                    <a:cubicBezTo>
                      <a:pt x="108801" y="131369"/>
                      <a:pt x="103238" y="142265"/>
                      <a:pt x="94412" y="150647"/>
                    </a:cubicBezTo>
                    <a:cubicBezTo>
                      <a:pt x="85560" y="159017"/>
                      <a:pt x="74663" y="163906"/>
                      <a:pt x="61709" y="165265"/>
                    </a:cubicBezTo>
                    <a:lnTo>
                      <a:pt x="61709" y="188582"/>
                    </a:lnTo>
                    <a:lnTo>
                      <a:pt x="50508" y="188582"/>
                    </a:lnTo>
                    <a:lnTo>
                      <a:pt x="50508" y="165265"/>
                    </a:lnTo>
                    <a:cubicBezTo>
                      <a:pt x="44120" y="165265"/>
                      <a:pt x="37897" y="163830"/>
                      <a:pt x="31890" y="160922"/>
                    </a:cubicBezTo>
                    <a:cubicBezTo>
                      <a:pt x="25857" y="158052"/>
                      <a:pt x="20269" y="154000"/>
                      <a:pt x="15075" y="148818"/>
                    </a:cubicBezTo>
                    <a:cubicBezTo>
                      <a:pt x="8217" y="141961"/>
                      <a:pt x="3988" y="134417"/>
                      <a:pt x="2388" y="126174"/>
                    </a:cubicBezTo>
                    <a:cubicBezTo>
                      <a:pt x="788" y="117958"/>
                      <a:pt x="0" y="103467"/>
                      <a:pt x="0" y="82753"/>
                    </a:cubicBezTo>
                    <a:cubicBezTo>
                      <a:pt x="0" y="62331"/>
                      <a:pt x="788" y="47917"/>
                      <a:pt x="2388" y="39548"/>
                    </a:cubicBezTo>
                    <a:cubicBezTo>
                      <a:pt x="3988" y="31166"/>
                      <a:pt x="8217" y="23533"/>
                      <a:pt x="15075" y="16675"/>
                    </a:cubicBezTo>
                    <a:cubicBezTo>
                      <a:pt x="26200" y="5562"/>
                      <a:pt x="39777" y="0"/>
                      <a:pt x="55778" y="0"/>
                    </a:cubicBezTo>
                    <a:cubicBezTo>
                      <a:pt x="70244" y="0"/>
                      <a:pt x="82398" y="4191"/>
                      <a:pt x="92240" y="12573"/>
                    </a:cubicBezTo>
                    <a:cubicBezTo>
                      <a:pt x="102057" y="20955"/>
                      <a:pt x="108344" y="32614"/>
                      <a:pt x="111087" y="47549"/>
                    </a:cubicBezTo>
                    <a:lnTo>
                      <a:pt x="98527" y="47549"/>
                    </a:lnTo>
                    <a:cubicBezTo>
                      <a:pt x="96228" y="36258"/>
                      <a:pt x="91275" y="27356"/>
                      <a:pt x="83668" y="20803"/>
                    </a:cubicBezTo>
                    <a:cubicBezTo>
                      <a:pt x="76035" y="14249"/>
                      <a:pt x="66751" y="10973"/>
                      <a:pt x="55778" y="10973"/>
                    </a:cubicBezTo>
                    <a:cubicBezTo>
                      <a:pt x="43586" y="10973"/>
                      <a:pt x="33287" y="15164"/>
                      <a:pt x="24917" y="23533"/>
                    </a:cubicBezTo>
                    <a:cubicBezTo>
                      <a:pt x="19571" y="28880"/>
                      <a:pt x="16002" y="35814"/>
                      <a:pt x="14161" y="44348"/>
                    </a:cubicBezTo>
                    <a:cubicBezTo>
                      <a:pt x="12941" y="51651"/>
                      <a:pt x="12345" y="64465"/>
                      <a:pt x="12345" y="82753"/>
                    </a:cubicBezTo>
                    <a:cubicBezTo>
                      <a:pt x="12345" y="102260"/>
                      <a:pt x="13056" y="115633"/>
                      <a:pt x="14516" y="122872"/>
                    </a:cubicBezTo>
                    <a:cubicBezTo>
                      <a:pt x="15951" y="130111"/>
                      <a:pt x="19419" y="136474"/>
                      <a:pt x="24917" y="141961"/>
                    </a:cubicBezTo>
                    <a:cubicBezTo>
                      <a:pt x="33287" y="150342"/>
                      <a:pt x="43586" y="154521"/>
                      <a:pt x="55778" y="154521"/>
                    </a:cubicBezTo>
                    <a:cubicBezTo>
                      <a:pt x="66751" y="154521"/>
                      <a:pt x="76035" y="151333"/>
                      <a:pt x="83668" y="144932"/>
                    </a:cubicBezTo>
                    <a:cubicBezTo>
                      <a:pt x="91275" y="138531"/>
                      <a:pt x="96381" y="129540"/>
                      <a:pt x="98971" y="117958"/>
                    </a:cubicBezTo>
                    <a:lnTo>
                      <a:pt x="111087" y="117958"/>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Shape 3022"/>
              <p:cNvSpPr/>
              <p:nvPr/>
            </p:nvSpPr>
            <p:spPr>
              <a:xfrm>
                <a:off x="2913102"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Shape 172"/>
              <p:cNvSpPr/>
              <p:nvPr/>
            </p:nvSpPr>
            <p:spPr>
              <a:xfrm>
                <a:off x="2974602" y="1449233"/>
                <a:ext cx="98742" cy="162763"/>
              </a:xfrm>
              <a:custGeom>
                <a:avLst/>
                <a:gdLst/>
                <a:ahLst/>
                <a:cxnLst/>
                <a:rect l="0" t="0" r="0" b="0"/>
                <a:pathLst>
                  <a:path w="98742" h="162763">
                    <a:moveTo>
                      <a:pt x="0" y="0"/>
                    </a:moveTo>
                    <a:lnTo>
                      <a:pt x="12332" y="0"/>
                    </a:lnTo>
                    <a:lnTo>
                      <a:pt x="12332" y="151803"/>
                    </a:lnTo>
                    <a:lnTo>
                      <a:pt x="98742" y="151803"/>
                    </a:lnTo>
                    <a:lnTo>
                      <a:pt x="98742"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Shape 173"/>
              <p:cNvSpPr/>
              <p:nvPr/>
            </p:nvSpPr>
            <p:spPr>
              <a:xfrm>
                <a:off x="2974602" y="1449233"/>
                <a:ext cx="98742" cy="162763"/>
              </a:xfrm>
              <a:custGeom>
                <a:avLst/>
                <a:gdLst/>
                <a:ahLst/>
                <a:cxnLst/>
                <a:rect l="0" t="0" r="0" b="0"/>
                <a:pathLst>
                  <a:path w="98742" h="162763">
                    <a:moveTo>
                      <a:pt x="98742" y="162763"/>
                    </a:moveTo>
                    <a:lnTo>
                      <a:pt x="0" y="162763"/>
                    </a:lnTo>
                    <a:lnTo>
                      <a:pt x="0" y="0"/>
                    </a:lnTo>
                    <a:lnTo>
                      <a:pt x="12332" y="0"/>
                    </a:lnTo>
                    <a:lnTo>
                      <a:pt x="12332" y="151803"/>
                    </a:lnTo>
                    <a:lnTo>
                      <a:pt x="98742" y="151803"/>
                    </a:lnTo>
                    <a:lnTo>
                      <a:pt x="9874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Shape 174"/>
              <p:cNvSpPr/>
              <p:nvPr/>
            </p:nvSpPr>
            <p:spPr>
              <a:xfrm>
                <a:off x="3082484" y="1449232"/>
                <a:ext cx="65380" cy="162763"/>
              </a:xfrm>
              <a:custGeom>
                <a:avLst/>
                <a:gdLst/>
                <a:ahLst/>
                <a:cxnLst/>
                <a:rect l="0" t="0" r="0" b="0"/>
                <a:pathLst>
                  <a:path w="65380" h="162763">
                    <a:moveTo>
                      <a:pt x="59906" y="0"/>
                    </a:moveTo>
                    <a:lnTo>
                      <a:pt x="65380" y="0"/>
                    </a:lnTo>
                    <a:lnTo>
                      <a:pt x="65380" y="16206"/>
                    </a:lnTo>
                    <a:lnTo>
                      <a:pt x="65379" y="16205"/>
                    </a:lnTo>
                    <a:lnTo>
                      <a:pt x="31255" y="112255"/>
                    </a:lnTo>
                    <a:lnTo>
                      <a:pt x="65380" y="112255"/>
                    </a:lnTo>
                    <a:lnTo>
                      <a:pt x="65380" y="123215"/>
                    </a:lnTo>
                    <a:lnTo>
                      <a:pt x="27229" y="123215"/>
                    </a:lnTo>
                    <a:lnTo>
                      <a:pt x="13170" y="162738"/>
                    </a:lnTo>
                    <a:lnTo>
                      <a:pt x="0" y="162763"/>
                    </a:lnTo>
                    <a:lnTo>
                      <a:pt x="59906"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Shape 175"/>
              <p:cNvSpPr/>
              <p:nvPr/>
            </p:nvSpPr>
            <p:spPr>
              <a:xfrm>
                <a:off x="3147864" y="1449232"/>
                <a:ext cx="65392" cy="162763"/>
              </a:xfrm>
              <a:custGeom>
                <a:avLst/>
                <a:gdLst/>
                <a:ahLst/>
                <a:cxnLst/>
                <a:rect l="0" t="0" r="0" b="0"/>
                <a:pathLst>
                  <a:path w="65392" h="162763">
                    <a:moveTo>
                      <a:pt x="0" y="0"/>
                    </a:moveTo>
                    <a:lnTo>
                      <a:pt x="5486" y="0"/>
                    </a:lnTo>
                    <a:lnTo>
                      <a:pt x="65392" y="162763"/>
                    </a:lnTo>
                    <a:lnTo>
                      <a:pt x="52222" y="162738"/>
                    </a:lnTo>
                    <a:lnTo>
                      <a:pt x="38163" y="123215"/>
                    </a:lnTo>
                    <a:lnTo>
                      <a:pt x="0" y="123215"/>
                    </a:lnTo>
                    <a:lnTo>
                      <a:pt x="0" y="112255"/>
                    </a:lnTo>
                    <a:lnTo>
                      <a:pt x="34125" y="112255"/>
                    </a:lnTo>
                    <a:lnTo>
                      <a:pt x="0" y="16206"/>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Shape 176"/>
              <p:cNvSpPr/>
              <p:nvPr/>
            </p:nvSpPr>
            <p:spPr>
              <a:xfrm>
                <a:off x="3113739"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Shape 177"/>
              <p:cNvSpPr/>
              <p:nvPr/>
            </p:nvSpPr>
            <p:spPr>
              <a:xfrm>
                <a:off x="3082484" y="1449232"/>
                <a:ext cx="130772" cy="162763"/>
              </a:xfrm>
              <a:custGeom>
                <a:avLst/>
                <a:gdLst/>
                <a:ahLst/>
                <a:cxnLst/>
                <a:rect l="0" t="0" r="0" b="0"/>
                <a:pathLst>
                  <a:path w="130772" h="162763">
                    <a:moveTo>
                      <a:pt x="130772" y="162763"/>
                    </a:moveTo>
                    <a:lnTo>
                      <a:pt x="117602" y="162738"/>
                    </a:lnTo>
                    <a:lnTo>
                      <a:pt x="103543" y="123215"/>
                    </a:lnTo>
                    <a:lnTo>
                      <a:pt x="27229" y="123215"/>
                    </a:lnTo>
                    <a:lnTo>
                      <a:pt x="13170" y="162738"/>
                    </a:lnTo>
                    <a:lnTo>
                      <a:pt x="0" y="162763"/>
                    </a:lnTo>
                    <a:lnTo>
                      <a:pt x="59906" y="0"/>
                    </a:lnTo>
                    <a:lnTo>
                      <a:pt x="70866" y="0"/>
                    </a:lnTo>
                    <a:lnTo>
                      <a:pt x="13077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Shape 178"/>
              <p:cNvSpPr/>
              <p:nvPr/>
            </p:nvSpPr>
            <p:spPr>
              <a:xfrm>
                <a:off x="3240691" y="1449234"/>
                <a:ext cx="54286" cy="162763"/>
              </a:xfrm>
              <a:custGeom>
                <a:avLst/>
                <a:gdLst/>
                <a:ahLst/>
                <a:cxnLst/>
                <a:rect l="0" t="0" r="0" b="0"/>
                <a:pathLst>
                  <a:path w="54286" h="162763">
                    <a:moveTo>
                      <a:pt x="0" y="0"/>
                    </a:moveTo>
                    <a:lnTo>
                      <a:pt x="54286" y="0"/>
                    </a:lnTo>
                    <a:lnTo>
                      <a:pt x="54286" y="10973"/>
                    </a:lnTo>
                    <a:lnTo>
                      <a:pt x="12344" y="10973"/>
                    </a:lnTo>
                    <a:lnTo>
                      <a:pt x="12344" y="76822"/>
                    </a:lnTo>
                    <a:lnTo>
                      <a:pt x="54286" y="76822"/>
                    </a:lnTo>
                    <a:lnTo>
                      <a:pt x="54286" y="87782"/>
                    </a:lnTo>
                    <a:lnTo>
                      <a:pt x="12344" y="87782"/>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Shape 179"/>
              <p:cNvSpPr/>
              <p:nvPr/>
            </p:nvSpPr>
            <p:spPr>
              <a:xfrm>
                <a:off x="3294977" y="1449234"/>
                <a:ext cx="56115" cy="162789"/>
              </a:xfrm>
              <a:custGeom>
                <a:avLst/>
                <a:gdLst/>
                <a:ahLst/>
                <a:cxnLst/>
                <a:rect l="0" t="0" r="0" b="0"/>
                <a:pathLst>
                  <a:path w="56115" h="162789">
                    <a:moveTo>
                      <a:pt x="0" y="0"/>
                    </a:moveTo>
                    <a:lnTo>
                      <a:pt x="7664" y="0"/>
                    </a:lnTo>
                    <a:cubicBezTo>
                      <a:pt x="21380" y="0"/>
                      <a:pt x="32582" y="3873"/>
                      <a:pt x="41256" y="11582"/>
                    </a:cubicBezTo>
                    <a:cubicBezTo>
                      <a:pt x="49955" y="19291"/>
                      <a:pt x="54299" y="30023"/>
                      <a:pt x="54299" y="43777"/>
                    </a:cubicBezTo>
                    <a:cubicBezTo>
                      <a:pt x="54299" y="55854"/>
                      <a:pt x="50971" y="65672"/>
                      <a:pt x="44342" y="73241"/>
                    </a:cubicBezTo>
                    <a:cubicBezTo>
                      <a:pt x="37712" y="80797"/>
                      <a:pt x="28530" y="85649"/>
                      <a:pt x="16808" y="87782"/>
                    </a:cubicBezTo>
                    <a:lnTo>
                      <a:pt x="56115" y="162763"/>
                    </a:lnTo>
                    <a:lnTo>
                      <a:pt x="41675" y="162789"/>
                    </a:lnTo>
                    <a:lnTo>
                      <a:pt x="2597" y="87782"/>
                    </a:lnTo>
                    <a:lnTo>
                      <a:pt x="0" y="87782"/>
                    </a:lnTo>
                    <a:lnTo>
                      <a:pt x="0" y="76822"/>
                    </a:lnTo>
                    <a:lnTo>
                      <a:pt x="6064" y="76822"/>
                    </a:lnTo>
                    <a:cubicBezTo>
                      <a:pt x="16732" y="76822"/>
                      <a:pt x="25368" y="74041"/>
                      <a:pt x="32010" y="68478"/>
                    </a:cubicBezTo>
                    <a:cubicBezTo>
                      <a:pt x="38627" y="62903"/>
                      <a:pt x="41942" y="54724"/>
                      <a:pt x="41942" y="43891"/>
                    </a:cubicBezTo>
                    <a:cubicBezTo>
                      <a:pt x="41942" y="33071"/>
                      <a:pt x="38627" y="24892"/>
                      <a:pt x="32010" y="19317"/>
                    </a:cubicBezTo>
                    <a:cubicBezTo>
                      <a:pt x="25368" y="13767"/>
                      <a:pt x="16732" y="10973"/>
                      <a:pt x="6064"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Shape 180"/>
              <p:cNvSpPr/>
              <p:nvPr/>
            </p:nvSpPr>
            <p:spPr>
              <a:xfrm>
                <a:off x="3253035" y="1460207"/>
                <a:ext cx="83884" cy="65849"/>
              </a:xfrm>
              <a:custGeom>
                <a:avLst/>
                <a:gdLst/>
                <a:ahLst/>
                <a:cxnLst/>
                <a:rect l="0" t="0" r="0" b="0"/>
                <a:pathLst>
                  <a:path w="83884" h="65849">
                    <a:moveTo>
                      <a:pt x="83884" y="32919"/>
                    </a:moveTo>
                    <a:cubicBezTo>
                      <a:pt x="83884" y="22098"/>
                      <a:pt x="80569" y="13919"/>
                      <a:pt x="73952" y="8344"/>
                    </a:cubicBezTo>
                    <a:cubicBezTo>
                      <a:pt x="67310" y="2794"/>
                      <a:pt x="58674" y="0"/>
                      <a:pt x="48006" y="0"/>
                    </a:cubicBezTo>
                    <a:lnTo>
                      <a:pt x="0" y="0"/>
                    </a:lnTo>
                    <a:lnTo>
                      <a:pt x="0" y="65849"/>
                    </a:lnTo>
                    <a:lnTo>
                      <a:pt x="48006" y="65849"/>
                    </a:lnTo>
                    <a:cubicBezTo>
                      <a:pt x="58674" y="65849"/>
                      <a:pt x="67310" y="63068"/>
                      <a:pt x="73952" y="57506"/>
                    </a:cubicBezTo>
                    <a:cubicBezTo>
                      <a:pt x="80569" y="51931"/>
                      <a:pt x="83884" y="43752"/>
                      <a:pt x="83884"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Shape 181"/>
              <p:cNvSpPr/>
              <p:nvPr/>
            </p:nvSpPr>
            <p:spPr>
              <a:xfrm>
                <a:off x="3240691" y="1449234"/>
                <a:ext cx="110401" cy="162789"/>
              </a:xfrm>
              <a:custGeom>
                <a:avLst/>
                <a:gdLst/>
                <a:ahLst/>
                <a:cxnLst/>
                <a:rect l="0" t="0" r="0" b="0"/>
                <a:pathLst>
                  <a:path w="110401" h="162789">
                    <a:moveTo>
                      <a:pt x="110401" y="162763"/>
                    </a:moveTo>
                    <a:lnTo>
                      <a:pt x="95961" y="162789"/>
                    </a:lnTo>
                    <a:lnTo>
                      <a:pt x="56883" y="87782"/>
                    </a:lnTo>
                    <a:lnTo>
                      <a:pt x="12344" y="87782"/>
                    </a:lnTo>
                    <a:lnTo>
                      <a:pt x="12344" y="162763"/>
                    </a:lnTo>
                    <a:lnTo>
                      <a:pt x="0" y="162763"/>
                    </a:lnTo>
                    <a:lnTo>
                      <a:pt x="0" y="0"/>
                    </a:lnTo>
                    <a:lnTo>
                      <a:pt x="61950" y="0"/>
                    </a:lnTo>
                    <a:cubicBezTo>
                      <a:pt x="75667" y="0"/>
                      <a:pt x="86868" y="3873"/>
                      <a:pt x="95542" y="11582"/>
                    </a:cubicBezTo>
                    <a:cubicBezTo>
                      <a:pt x="104242" y="19291"/>
                      <a:pt x="108585" y="30023"/>
                      <a:pt x="108585" y="43777"/>
                    </a:cubicBezTo>
                    <a:cubicBezTo>
                      <a:pt x="108585" y="55854"/>
                      <a:pt x="105258" y="65672"/>
                      <a:pt x="98628" y="73241"/>
                    </a:cubicBezTo>
                    <a:cubicBezTo>
                      <a:pt x="91999" y="80797"/>
                      <a:pt x="82817" y="85649"/>
                      <a:pt x="71095" y="87782"/>
                    </a:cubicBezTo>
                    <a:lnTo>
                      <a:pt x="110401"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Shape 3023"/>
              <p:cNvSpPr/>
              <p:nvPr/>
            </p:nvSpPr>
            <p:spPr>
              <a:xfrm>
                <a:off x="3389733"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Shape 183"/>
              <p:cNvSpPr/>
              <p:nvPr/>
            </p:nvSpPr>
            <p:spPr>
              <a:xfrm>
                <a:off x="3508374" y="1449236"/>
                <a:ext cx="54737" cy="162763"/>
              </a:xfrm>
              <a:custGeom>
                <a:avLst/>
                <a:gdLst/>
                <a:ahLst/>
                <a:cxnLst/>
                <a:rect l="0" t="0" r="0" b="0"/>
                <a:pathLst>
                  <a:path w="54737" h="162763">
                    <a:moveTo>
                      <a:pt x="0" y="0"/>
                    </a:moveTo>
                    <a:lnTo>
                      <a:pt x="54737" y="0"/>
                    </a:lnTo>
                    <a:lnTo>
                      <a:pt x="54737" y="10973"/>
                    </a:lnTo>
                    <a:lnTo>
                      <a:pt x="12331" y="10973"/>
                    </a:lnTo>
                    <a:lnTo>
                      <a:pt x="12331" y="74066"/>
                    </a:lnTo>
                    <a:lnTo>
                      <a:pt x="54737" y="74066"/>
                    </a:lnTo>
                    <a:lnTo>
                      <a:pt x="54737" y="85039"/>
                    </a:lnTo>
                    <a:lnTo>
                      <a:pt x="12331" y="85039"/>
                    </a:lnTo>
                    <a:lnTo>
                      <a:pt x="12331" y="151790"/>
                    </a:lnTo>
                    <a:lnTo>
                      <a:pt x="54737" y="151790"/>
                    </a:lnTo>
                    <a:lnTo>
                      <a:pt x="54737"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Shape 184"/>
              <p:cNvSpPr/>
              <p:nvPr/>
            </p:nvSpPr>
            <p:spPr>
              <a:xfrm>
                <a:off x="3563111" y="1449236"/>
                <a:ext cx="54749" cy="162763"/>
              </a:xfrm>
              <a:custGeom>
                <a:avLst/>
                <a:gdLst/>
                <a:ahLst/>
                <a:cxnLst/>
                <a:rect l="0" t="0" r="0" b="0"/>
                <a:pathLst>
                  <a:path w="54749" h="162763">
                    <a:moveTo>
                      <a:pt x="0" y="0"/>
                    </a:moveTo>
                    <a:lnTo>
                      <a:pt x="5143" y="0"/>
                    </a:lnTo>
                    <a:cubicBezTo>
                      <a:pt x="19012" y="0"/>
                      <a:pt x="30328" y="3823"/>
                      <a:pt x="39091" y="11430"/>
                    </a:cubicBezTo>
                    <a:cubicBezTo>
                      <a:pt x="47853" y="19063"/>
                      <a:pt x="52235" y="29413"/>
                      <a:pt x="52235" y="42519"/>
                    </a:cubicBezTo>
                    <a:cubicBezTo>
                      <a:pt x="52235" y="50914"/>
                      <a:pt x="49949" y="58407"/>
                      <a:pt x="45377" y="65037"/>
                    </a:cubicBezTo>
                    <a:cubicBezTo>
                      <a:pt x="40805" y="71666"/>
                      <a:pt x="34633" y="76352"/>
                      <a:pt x="26860" y="79096"/>
                    </a:cubicBezTo>
                    <a:cubicBezTo>
                      <a:pt x="35699" y="81839"/>
                      <a:pt x="42557" y="86754"/>
                      <a:pt x="47434" y="93840"/>
                    </a:cubicBezTo>
                    <a:cubicBezTo>
                      <a:pt x="52311" y="100927"/>
                      <a:pt x="54749" y="109131"/>
                      <a:pt x="54749" y="118415"/>
                    </a:cubicBezTo>
                    <a:cubicBezTo>
                      <a:pt x="54749" y="132740"/>
                      <a:pt x="50482" y="143713"/>
                      <a:pt x="41948" y="151321"/>
                    </a:cubicBezTo>
                    <a:cubicBezTo>
                      <a:pt x="33413" y="158966"/>
                      <a:pt x="21755" y="162763"/>
                      <a:pt x="6972" y="162763"/>
                    </a:cubicBezTo>
                    <a:lnTo>
                      <a:pt x="0" y="162763"/>
                    </a:lnTo>
                    <a:lnTo>
                      <a:pt x="0" y="151790"/>
                    </a:lnTo>
                    <a:lnTo>
                      <a:pt x="5613" y="151790"/>
                    </a:lnTo>
                    <a:cubicBezTo>
                      <a:pt x="16573" y="151790"/>
                      <a:pt x="25451" y="148831"/>
                      <a:pt x="32233" y="142875"/>
                    </a:cubicBezTo>
                    <a:cubicBezTo>
                      <a:pt x="39014" y="136932"/>
                      <a:pt x="42405" y="128778"/>
                      <a:pt x="42405" y="118415"/>
                    </a:cubicBezTo>
                    <a:cubicBezTo>
                      <a:pt x="42405" y="108204"/>
                      <a:pt x="39052" y="100102"/>
                      <a:pt x="32347" y="94069"/>
                    </a:cubicBezTo>
                    <a:cubicBezTo>
                      <a:pt x="25641" y="88049"/>
                      <a:pt x="16726" y="85039"/>
                      <a:pt x="5613" y="85039"/>
                    </a:cubicBezTo>
                    <a:lnTo>
                      <a:pt x="0" y="85039"/>
                    </a:lnTo>
                    <a:lnTo>
                      <a:pt x="0" y="74066"/>
                    </a:lnTo>
                    <a:lnTo>
                      <a:pt x="3772" y="74066"/>
                    </a:lnTo>
                    <a:cubicBezTo>
                      <a:pt x="14440" y="74066"/>
                      <a:pt x="22898" y="71628"/>
                      <a:pt x="29146" y="66764"/>
                    </a:cubicBezTo>
                    <a:cubicBezTo>
                      <a:pt x="36322" y="61265"/>
                      <a:pt x="39891" y="53188"/>
                      <a:pt x="39891" y="42519"/>
                    </a:cubicBezTo>
                    <a:cubicBezTo>
                      <a:pt x="39891" y="32004"/>
                      <a:pt x="36322" y="23940"/>
                      <a:pt x="29146" y="18288"/>
                    </a:cubicBezTo>
                    <a:cubicBezTo>
                      <a:pt x="22898" y="13411"/>
                      <a:pt x="14440" y="10973"/>
                      <a:pt x="3772"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Shape 185"/>
              <p:cNvSpPr/>
              <p:nvPr/>
            </p:nvSpPr>
            <p:spPr>
              <a:xfrm>
                <a:off x="3520705" y="1534276"/>
                <a:ext cx="84811" cy="66751"/>
              </a:xfrm>
              <a:custGeom>
                <a:avLst/>
                <a:gdLst/>
                <a:ahLst/>
                <a:cxnLst/>
                <a:rect l="0" t="0" r="0" b="0"/>
                <a:pathLst>
                  <a:path w="84811" h="66751">
                    <a:moveTo>
                      <a:pt x="84811" y="33375"/>
                    </a:moveTo>
                    <a:cubicBezTo>
                      <a:pt x="84811" y="23165"/>
                      <a:pt x="81458" y="15062"/>
                      <a:pt x="74752" y="9030"/>
                    </a:cubicBezTo>
                    <a:cubicBezTo>
                      <a:pt x="68047" y="3010"/>
                      <a:pt x="59131" y="0"/>
                      <a:pt x="48019" y="0"/>
                    </a:cubicBezTo>
                    <a:lnTo>
                      <a:pt x="0" y="0"/>
                    </a:lnTo>
                    <a:lnTo>
                      <a:pt x="0" y="66751"/>
                    </a:lnTo>
                    <a:lnTo>
                      <a:pt x="48019" y="66751"/>
                    </a:lnTo>
                    <a:cubicBezTo>
                      <a:pt x="58979" y="66751"/>
                      <a:pt x="67856" y="63792"/>
                      <a:pt x="74638" y="57836"/>
                    </a:cubicBezTo>
                    <a:cubicBezTo>
                      <a:pt x="81420" y="51892"/>
                      <a:pt x="84811" y="43739"/>
                      <a:pt x="84811" y="33375"/>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Shape 186"/>
              <p:cNvSpPr/>
              <p:nvPr/>
            </p:nvSpPr>
            <p:spPr>
              <a:xfrm>
                <a:off x="3520705" y="1460209"/>
                <a:ext cx="82296" cy="63093"/>
              </a:xfrm>
              <a:custGeom>
                <a:avLst/>
                <a:gdLst/>
                <a:ahLst/>
                <a:cxnLst/>
                <a:rect l="0" t="0" r="0" b="0"/>
                <a:pathLst>
                  <a:path w="82296" h="63093">
                    <a:moveTo>
                      <a:pt x="82296" y="31547"/>
                    </a:moveTo>
                    <a:cubicBezTo>
                      <a:pt x="82296" y="21031"/>
                      <a:pt x="78727" y="12967"/>
                      <a:pt x="71552" y="7315"/>
                    </a:cubicBezTo>
                    <a:cubicBezTo>
                      <a:pt x="65303" y="2438"/>
                      <a:pt x="56845" y="0"/>
                      <a:pt x="46177" y="0"/>
                    </a:cubicBezTo>
                    <a:lnTo>
                      <a:pt x="0" y="0"/>
                    </a:lnTo>
                    <a:lnTo>
                      <a:pt x="0" y="63093"/>
                    </a:lnTo>
                    <a:lnTo>
                      <a:pt x="46177" y="63093"/>
                    </a:lnTo>
                    <a:cubicBezTo>
                      <a:pt x="56845" y="63093"/>
                      <a:pt x="65303" y="60655"/>
                      <a:pt x="71552" y="55791"/>
                    </a:cubicBezTo>
                    <a:cubicBezTo>
                      <a:pt x="78727" y="50292"/>
                      <a:pt x="82296" y="42215"/>
                      <a:pt x="82296" y="31547"/>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Shape 187"/>
              <p:cNvSpPr/>
              <p:nvPr/>
            </p:nvSpPr>
            <p:spPr>
              <a:xfrm>
                <a:off x="3508374" y="1449236"/>
                <a:ext cx="109486" cy="162763"/>
              </a:xfrm>
              <a:custGeom>
                <a:avLst/>
                <a:gdLst/>
                <a:ahLst/>
                <a:cxnLst/>
                <a:rect l="0" t="0" r="0" b="0"/>
                <a:pathLst>
                  <a:path w="109486" h="162763">
                    <a:moveTo>
                      <a:pt x="109486" y="118415"/>
                    </a:moveTo>
                    <a:cubicBezTo>
                      <a:pt x="109486" y="132740"/>
                      <a:pt x="105219" y="143713"/>
                      <a:pt x="96685" y="151321"/>
                    </a:cubicBezTo>
                    <a:cubicBezTo>
                      <a:pt x="88150" y="158966"/>
                      <a:pt x="76492" y="162763"/>
                      <a:pt x="61709" y="162763"/>
                    </a:cubicBezTo>
                    <a:lnTo>
                      <a:pt x="0" y="162763"/>
                    </a:lnTo>
                    <a:lnTo>
                      <a:pt x="0" y="0"/>
                    </a:lnTo>
                    <a:lnTo>
                      <a:pt x="59880" y="0"/>
                    </a:lnTo>
                    <a:cubicBezTo>
                      <a:pt x="73749" y="0"/>
                      <a:pt x="85065" y="3823"/>
                      <a:pt x="93828" y="11430"/>
                    </a:cubicBezTo>
                    <a:cubicBezTo>
                      <a:pt x="102590" y="19063"/>
                      <a:pt x="106972" y="29413"/>
                      <a:pt x="106972" y="42519"/>
                    </a:cubicBezTo>
                    <a:cubicBezTo>
                      <a:pt x="106972" y="50914"/>
                      <a:pt x="104686" y="58407"/>
                      <a:pt x="100114" y="65037"/>
                    </a:cubicBezTo>
                    <a:cubicBezTo>
                      <a:pt x="95542" y="71666"/>
                      <a:pt x="89370" y="76352"/>
                      <a:pt x="81597" y="79096"/>
                    </a:cubicBezTo>
                    <a:cubicBezTo>
                      <a:pt x="90436" y="81839"/>
                      <a:pt x="97294" y="86754"/>
                      <a:pt x="102171" y="93840"/>
                    </a:cubicBezTo>
                    <a:cubicBezTo>
                      <a:pt x="107048" y="100927"/>
                      <a:pt x="109486" y="109131"/>
                      <a:pt x="109486" y="118415"/>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Shape 3024"/>
              <p:cNvSpPr/>
              <p:nvPr/>
            </p:nvSpPr>
            <p:spPr>
              <a:xfrm>
                <a:off x="3660611"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Shape 3025"/>
              <p:cNvSpPr/>
              <p:nvPr/>
            </p:nvSpPr>
            <p:spPr>
              <a:xfrm>
                <a:off x="3660624"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Shape 190"/>
              <p:cNvSpPr/>
              <p:nvPr/>
            </p:nvSpPr>
            <p:spPr>
              <a:xfrm>
                <a:off x="3722112" y="1449234"/>
                <a:ext cx="54286" cy="162763"/>
              </a:xfrm>
              <a:custGeom>
                <a:avLst/>
                <a:gdLst/>
                <a:ahLst/>
                <a:cxnLst/>
                <a:rect l="0" t="0" r="0" b="0"/>
                <a:pathLst>
                  <a:path w="54286" h="162763">
                    <a:moveTo>
                      <a:pt x="0" y="0"/>
                    </a:moveTo>
                    <a:lnTo>
                      <a:pt x="54286" y="0"/>
                    </a:lnTo>
                    <a:lnTo>
                      <a:pt x="54286" y="10973"/>
                    </a:lnTo>
                    <a:lnTo>
                      <a:pt x="12344" y="10973"/>
                    </a:lnTo>
                    <a:lnTo>
                      <a:pt x="12344" y="76822"/>
                    </a:lnTo>
                    <a:lnTo>
                      <a:pt x="54286" y="76822"/>
                    </a:lnTo>
                    <a:lnTo>
                      <a:pt x="54286" y="87782"/>
                    </a:lnTo>
                    <a:lnTo>
                      <a:pt x="12344" y="87782"/>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Shape 191"/>
              <p:cNvSpPr/>
              <p:nvPr/>
            </p:nvSpPr>
            <p:spPr>
              <a:xfrm>
                <a:off x="3776398" y="1449234"/>
                <a:ext cx="56115" cy="162789"/>
              </a:xfrm>
              <a:custGeom>
                <a:avLst/>
                <a:gdLst/>
                <a:ahLst/>
                <a:cxnLst/>
                <a:rect l="0" t="0" r="0" b="0"/>
                <a:pathLst>
                  <a:path w="56115" h="162789">
                    <a:moveTo>
                      <a:pt x="0" y="0"/>
                    </a:moveTo>
                    <a:lnTo>
                      <a:pt x="7665" y="0"/>
                    </a:lnTo>
                    <a:cubicBezTo>
                      <a:pt x="21381" y="0"/>
                      <a:pt x="32582" y="3873"/>
                      <a:pt x="41256" y="11582"/>
                    </a:cubicBezTo>
                    <a:cubicBezTo>
                      <a:pt x="49956" y="19291"/>
                      <a:pt x="54299" y="30023"/>
                      <a:pt x="54299" y="43777"/>
                    </a:cubicBezTo>
                    <a:cubicBezTo>
                      <a:pt x="54299" y="55854"/>
                      <a:pt x="50972" y="65672"/>
                      <a:pt x="44342" y="73241"/>
                    </a:cubicBezTo>
                    <a:cubicBezTo>
                      <a:pt x="37713" y="80797"/>
                      <a:pt x="28531" y="85649"/>
                      <a:pt x="16809" y="87782"/>
                    </a:cubicBezTo>
                    <a:lnTo>
                      <a:pt x="56115" y="162763"/>
                    </a:lnTo>
                    <a:lnTo>
                      <a:pt x="41675" y="162789"/>
                    </a:lnTo>
                    <a:lnTo>
                      <a:pt x="2598" y="87782"/>
                    </a:lnTo>
                    <a:lnTo>
                      <a:pt x="0" y="87782"/>
                    </a:lnTo>
                    <a:lnTo>
                      <a:pt x="0" y="76822"/>
                    </a:lnTo>
                    <a:lnTo>
                      <a:pt x="6064" y="76822"/>
                    </a:lnTo>
                    <a:cubicBezTo>
                      <a:pt x="16733" y="76822"/>
                      <a:pt x="25369" y="74041"/>
                      <a:pt x="32010" y="68478"/>
                    </a:cubicBezTo>
                    <a:cubicBezTo>
                      <a:pt x="38627" y="62903"/>
                      <a:pt x="41942" y="54724"/>
                      <a:pt x="41942" y="43891"/>
                    </a:cubicBezTo>
                    <a:cubicBezTo>
                      <a:pt x="41942" y="33071"/>
                      <a:pt x="38627" y="24892"/>
                      <a:pt x="32010" y="19317"/>
                    </a:cubicBezTo>
                    <a:cubicBezTo>
                      <a:pt x="25369" y="13767"/>
                      <a:pt x="16733" y="10973"/>
                      <a:pt x="6064"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Shape 192"/>
              <p:cNvSpPr/>
              <p:nvPr/>
            </p:nvSpPr>
            <p:spPr>
              <a:xfrm>
                <a:off x="3734456" y="1460207"/>
                <a:ext cx="83884" cy="65849"/>
              </a:xfrm>
              <a:custGeom>
                <a:avLst/>
                <a:gdLst/>
                <a:ahLst/>
                <a:cxnLst/>
                <a:rect l="0" t="0" r="0" b="0"/>
                <a:pathLst>
                  <a:path w="83884" h="65849">
                    <a:moveTo>
                      <a:pt x="83884" y="32919"/>
                    </a:moveTo>
                    <a:cubicBezTo>
                      <a:pt x="83884" y="22098"/>
                      <a:pt x="80569" y="13919"/>
                      <a:pt x="73952" y="8344"/>
                    </a:cubicBezTo>
                    <a:cubicBezTo>
                      <a:pt x="67310" y="2794"/>
                      <a:pt x="58674" y="0"/>
                      <a:pt x="48006" y="0"/>
                    </a:cubicBezTo>
                    <a:lnTo>
                      <a:pt x="0" y="0"/>
                    </a:lnTo>
                    <a:lnTo>
                      <a:pt x="0" y="65849"/>
                    </a:lnTo>
                    <a:lnTo>
                      <a:pt x="48006" y="65849"/>
                    </a:lnTo>
                    <a:cubicBezTo>
                      <a:pt x="58674" y="65849"/>
                      <a:pt x="67310" y="63068"/>
                      <a:pt x="73952" y="57506"/>
                    </a:cubicBezTo>
                    <a:cubicBezTo>
                      <a:pt x="80569" y="51931"/>
                      <a:pt x="83884" y="43752"/>
                      <a:pt x="83884"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Shape 193"/>
              <p:cNvSpPr/>
              <p:nvPr/>
            </p:nvSpPr>
            <p:spPr>
              <a:xfrm>
                <a:off x="3722112" y="1449234"/>
                <a:ext cx="110401" cy="162789"/>
              </a:xfrm>
              <a:custGeom>
                <a:avLst/>
                <a:gdLst/>
                <a:ahLst/>
                <a:cxnLst/>
                <a:rect l="0" t="0" r="0" b="0"/>
                <a:pathLst>
                  <a:path w="110401" h="162789">
                    <a:moveTo>
                      <a:pt x="110401" y="162763"/>
                    </a:moveTo>
                    <a:lnTo>
                      <a:pt x="95961" y="162789"/>
                    </a:lnTo>
                    <a:lnTo>
                      <a:pt x="56883" y="87782"/>
                    </a:lnTo>
                    <a:lnTo>
                      <a:pt x="12344" y="87782"/>
                    </a:lnTo>
                    <a:lnTo>
                      <a:pt x="12344" y="162763"/>
                    </a:lnTo>
                    <a:lnTo>
                      <a:pt x="0" y="162763"/>
                    </a:lnTo>
                    <a:lnTo>
                      <a:pt x="0" y="0"/>
                    </a:lnTo>
                    <a:lnTo>
                      <a:pt x="61950" y="0"/>
                    </a:lnTo>
                    <a:cubicBezTo>
                      <a:pt x="75667" y="0"/>
                      <a:pt x="86868" y="3873"/>
                      <a:pt x="95542" y="11582"/>
                    </a:cubicBezTo>
                    <a:cubicBezTo>
                      <a:pt x="104242" y="19291"/>
                      <a:pt x="108585" y="30023"/>
                      <a:pt x="108585" y="43777"/>
                    </a:cubicBezTo>
                    <a:cubicBezTo>
                      <a:pt x="108585" y="55854"/>
                      <a:pt x="105258" y="65672"/>
                      <a:pt x="98628" y="73241"/>
                    </a:cubicBezTo>
                    <a:cubicBezTo>
                      <a:pt x="91999" y="80797"/>
                      <a:pt x="82817" y="85649"/>
                      <a:pt x="71095" y="87782"/>
                    </a:cubicBezTo>
                    <a:lnTo>
                      <a:pt x="110401"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Shape 194"/>
              <p:cNvSpPr/>
              <p:nvPr/>
            </p:nvSpPr>
            <p:spPr>
              <a:xfrm>
                <a:off x="3871167" y="1449233"/>
                <a:ext cx="98742" cy="162763"/>
              </a:xfrm>
              <a:custGeom>
                <a:avLst/>
                <a:gdLst/>
                <a:ahLst/>
                <a:cxnLst/>
                <a:rect l="0" t="0" r="0" b="0"/>
                <a:pathLst>
                  <a:path w="98742" h="162763">
                    <a:moveTo>
                      <a:pt x="0" y="0"/>
                    </a:moveTo>
                    <a:lnTo>
                      <a:pt x="12332" y="0"/>
                    </a:lnTo>
                    <a:lnTo>
                      <a:pt x="12332" y="151803"/>
                    </a:lnTo>
                    <a:lnTo>
                      <a:pt x="98742" y="151803"/>
                    </a:lnTo>
                    <a:lnTo>
                      <a:pt x="98742"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Shape 195"/>
              <p:cNvSpPr/>
              <p:nvPr/>
            </p:nvSpPr>
            <p:spPr>
              <a:xfrm>
                <a:off x="3871167" y="1449233"/>
                <a:ext cx="98742" cy="162763"/>
              </a:xfrm>
              <a:custGeom>
                <a:avLst/>
                <a:gdLst/>
                <a:ahLst/>
                <a:cxnLst/>
                <a:rect l="0" t="0" r="0" b="0"/>
                <a:pathLst>
                  <a:path w="98742" h="162763">
                    <a:moveTo>
                      <a:pt x="98742" y="162763"/>
                    </a:moveTo>
                    <a:lnTo>
                      <a:pt x="0" y="162763"/>
                    </a:lnTo>
                    <a:lnTo>
                      <a:pt x="0" y="0"/>
                    </a:lnTo>
                    <a:lnTo>
                      <a:pt x="12332" y="0"/>
                    </a:lnTo>
                    <a:lnTo>
                      <a:pt x="12332" y="151803"/>
                    </a:lnTo>
                    <a:lnTo>
                      <a:pt x="98742" y="151803"/>
                    </a:lnTo>
                    <a:lnTo>
                      <a:pt x="9874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Shape 3026"/>
              <p:cNvSpPr/>
              <p:nvPr/>
            </p:nvSpPr>
            <p:spPr>
              <a:xfrm>
                <a:off x="4000781"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Shape 3027"/>
              <p:cNvSpPr/>
              <p:nvPr/>
            </p:nvSpPr>
            <p:spPr>
              <a:xfrm>
                <a:off x="4000781"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Shape 198"/>
              <p:cNvSpPr/>
              <p:nvPr/>
            </p:nvSpPr>
            <p:spPr>
              <a:xfrm>
                <a:off x="4055861" y="1447866"/>
                <a:ext cx="111798" cy="165519"/>
              </a:xfrm>
              <a:custGeom>
                <a:avLst/>
                <a:gdLst/>
                <a:ahLst/>
                <a:cxnLst/>
                <a:rect l="0" t="0" r="0" b="0"/>
                <a:pathLst>
                  <a:path w="111798" h="165519">
                    <a:moveTo>
                      <a:pt x="56007" y="0"/>
                    </a:moveTo>
                    <a:cubicBezTo>
                      <a:pt x="70079" y="0"/>
                      <a:pt x="82207" y="4280"/>
                      <a:pt x="92392" y="12852"/>
                    </a:cubicBezTo>
                    <a:cubicBezTo>
                      <a:pt x="102565" y="21425"/>
                      <a:pt x="109029" y="32906"/>
                      <a:pt x="111798" y="47320"/>
                    </a:cubicBezTo>
                    <a:lnTo>
                      <a:pt x="99390" y="47320"/>
                    </a:lnTo>
                    <a:cubicBezTo>
                      <a:pt x="97091" y="36119"/>
                      <a:pt x="91999" y="27267"/>
                      <a:pt x="84112" y="20739"/>
                    </a:cubicBezTo>
                    <a:cubicBezTo>
                      <a:pt x="76225" y="14224"/>
                      <a:pt x="66840" y="10973"/>
                      <a:pt x="55981" y="10973"/>
                    </a:cubicBezTo>
                    <a:cubicBezTo>
                      <a:pt x="43726" y="10973"/>
                      <a:pt x="33401" y="15177"/>
                      <a:pt x="24981" y="23546"/>
                    </a:cubicBezTo>
                    <a:cubicBezTo>
                      <a:pt x="19621" y="28892"/>
                      <a:pt x="16015" y="35826"/>
                      <a:pt x="14186" y="44348"/>
                    </a:cubicBezTo>
                    <a:cubicBezTo>
                      <a:pt x="12954" y="51664"/>
                      <a:pt x="12344" y="64465"/>
                      <a:pt x="12344" y="82753"/>
                    </a:cubicBezTo>
                    <a:cubicBezTo>
                      <a:pt x="12344" y="102260"/>
                      <a:pt x="13068" y="115646"/>
                      <a:pt x="14516" y="122872"/>
                    </a:cubicBezTo>
                    <a:cubicBezTo>
                      <a:pt x="15964" y="130111"/>
                      <a:pt x="19431" y="136474"/>
                      <a:pt x="24930" y="141961"/>
                    </a:cubicBezTo>
                    <a:cubicBezTo>
                      <a:pt x="33299" y="150343"/>
                      <a:pt x="43586" y="154534"/>
                      <a:pt x="55778" y="154534"/>
                    </a:cubicBezTo>
                    <a:cubicBezTo>
                      <a:pt x="69342" y="154534"/>
                      <a:pt x="80620" y="149250"/>
                      <a:pt x="89611" y="138697"/>
                    </a:cubicBezTo>
                    <a:cubicBezTo>
                      <a:pt x="96164" y="130747"/>
                      <a:pt x="99441" y="119977"/>
                      <a:pt x="99441" y="106350"/>
                    </a:cubicBezTo>
                    <a:lnTo>
                      <a:pt x="99441" y="91668"/>
                    </a:lnTo>
                    <a:lnTo>
                      <a:pt x="55778" y="91668"/>
                    </a:lnTo>
                    <a:lnTo>
                      <a:pt x="55778" y="80696"/>
                    </a:lnTo>
                    <a:lnTo>
                      <a:pt x="111798" y="80696"/>
                    </a:lnTo>
                    <a:lnTo>
                      <a:pt x="111798" y="107277"/>
                    </a:lnTo>
                    <a:cubicBezTo>
                      <a:pt x="111798" y="123787"/>
                      <a:pt x="107366" y="136932"/>
                      <a:pt x="98539" y="146710"/>
                    </a:cubicBezTo>
                    <a:cubicBezTo>
                      <a:pt x="86944" y="159245"/>
                      <a:pt x="72695" y="165519"/>
                      <a:pt x="55778" y="165519"/>
                    </a:cubicBezTo>
                    <a:cubicBezTo>
                      <a:pt x="39789" y="165519"/>
                      <a:pt x="26213" y="159931"/>
                      <a:pt x="15087" y="148818"/>
                    </a:cubicBezTo>
                    <a:cubicBezTo>
                      <a:pt x="8229" y="141961"/>
                      <a:pt x="4001" y="134417"/>
                      <a:pt x="2400" y="126187"/>
                    </a:cubicBezTo>
                    <a:cubicBezTo>
                      <a:pt x="800" y="117958"/>
                      <a:pt x="0" y="103480"/>
                      <a:pt x="0" y="82753"/>
                    </a:cubicBezTo>
                    <a:cubicBezTo>
                      <a:pt x="0" y="62331"/>
                      <a:pt x="800" y="47930"/>
                      <a:pt x="2413" y="39548"/>
                    </a:cubicBezTo>
                    <a:cubicBezTo>
                      <a:pt x="4013" y="31166"/>
                      <a:pt x="8268" y="23546"/>
                      <a:pt x="15151" y="16688"/>
                    </a:cubicBezTo>
                    <a:cubicBezTo>
                      <a:pt x="26327" y="5575"/>
                      <a:pt x="39941" y="0"/>
                      <a:pt x="56007"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Shape 3028"/>
              <p:cNvSpPr/>
              <p:nvPr/>
            </p:nvSpPr>
            <p:spPr>
              <a:xfrm>
                <a:off x="4072333" y="1419749"/>
                <a:ext cx="77711" cy="11201"/>
              </a:xfrm>
              <a:custGeom>
                <a:avLst/>
                <a:gdLst/>
                <a:ahLst/>
                <a:cxnLst/>
                <a:rect l="0" t="0" r="0" b="0"/>
                <a:pathLst>
                  <a:path w="77711" h="11201">
                    <a:moveTo>
                      <a:pt x="0" y="0"/>
                    </a:moveTo>
                    <a:lnTo>
                      <a:pt x="77711" y="0"/>
                    </a:lnTo>
                    <a:lnTo>
                      <a:pt x="77711" y="11201"/>
                    </a:lnTo>
                    <a:lnTo>
                      <a:pt x="0" y="11201"/>
                    </a:lnTo>
                    <a:lnTo>
                      <a:pt x="0" y="0"/>
                    </a:lnTo>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Shape 200"/>
              <p:cNvSpPr/>
              <p:nvPr/>
            </p:nvSpPr>
            <p:spPr>
              <a:xfrm>
                <a:off x="4072333" y="1419749"/>
                <a:ext cx="77711" cy="11201"/>
              </a:xfrm>
              <a:custGeom>
                <a:avLst/>
                <a:gdLst/>
                <a:ahLst/>
                <a:cxnLst/>
                <a:rect l="0" t="0" r="0" b="0"/>
                <a:pathLst>
                  <a:path w="77711" h="11201">
                    <a:moveTo>
                      <a:pt x="77711" y="11201"/>
                    </a:moveTo>
                    <a:lnTo>
                      <a:pt x="0" y="11201"/>
                    </a:lnTo>
                    <a:lnTo>
                      <a:pt x="0" y="0"/>
                    </a:lnTo>
                    <a:lnTo>
                      <a:pt x="77711" y="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Shape 202"/>
              <p:cNvSpPr/>
              <p:nvPr/>
            </p:nvSpPr>
            <p:spPr>
              <a:xfrm>
                <a:off x="4055861" y="1447866"/>
                <a:ext cx="111798" cy="165519"/>
              </a:xfrm>
              <a:custGeom>
                <a:avLst/>
                <a:gdLst/>
                <a:ahLst/>
                <a:cxnLst/>
                <a:rect l="0" t="0" r="0" b="0"/>
                <a:pathLst>
                  <a:path w="111798" h="165519">
                    <a:moveTo>
                      <a:pt x="111798" y="107277"/>
                    </a:moveTo>
                    <a:cubicBezTo>
                      <a:pt x="111798" y="123787"/>
                      <a:pt x="107366" y="136932"/>
                      <a:pt x="98539" y="146710"/>
                    </a:cubicBezTo>
                    <a:cubicBezTo>
                      <a:pt x="86944" y="159245"/>
                      <a:pt x="72695" y="165519"/>
                      <a:pt x="55778" y="165519"/>
                    </a:cubicBezTo>
                    <a:cubicBezTo>
                      <a:pt x="39789" y="165519"/>
                      <a:pt x="26213" y="159931"/>
                      <a:pt x="15087" y="148818"/>
                    </a:cubicBezTo>
                    <a:cubicBezTo>
                      <a:pt x="8229" y="141961"/>
                      <a:pt x="4001" y="134417"/>
                      <a:pt x="2400" y="126187"/>
                    </a:cubicBezTo>
                    <a:cubicBezTo>
                      <a:pt x="800" y="117958"/>
                      <a:pt x="0" y="103480"/>
                      <a:pt x="0" y="82753"/>
                    </a:cubicBezTo>
                    <a:cubicBezTo>
                      <a:pt x="0" y="62331"/>
                      <a:pt x="800" y="47930"/>
                      <a:pt x="2413" y="39548"/>
                    </a:cubicBezTo>
                    <a:cubicBezTo>
                      <a:pt x="4013" y="31166"/>
                      <a:pt x="8268" y="23546"/>
                      <a:pt x="15151" y="16688"/>
                    </a:cubicBezTo>
                    <a:cubicBezTo>
                      <a:pt x="26327" y="5575"/>
                      <a:pt x="39941" y="0"/>
                      <a:pt x="56007" y="0"/>
                    </a:cubicBezTo>
                    <a:cubicBezTo>
                      <a:pt x="70079" y="0"/>
                      <a:pt x="82207" y="4280"/>
                      <a:pt x="92392" y="12852"/>
                    </a:cubicBezTo>
                    <a:cubicBezTo>
                      <a:pt x="102565" y="21425"/>
                      <a:pt x="109029" y="32906"/>
                      <a:pt x="111798" y="47320"/>
                    </a:cubicBezTo>
                    <a:lnTo>
                      <a:pt x="99390" y="47320"/>
                    </a:lnTo>
                    <a:cubicBezTo>
                      <a:pt x="97091" y="36119"/>
                      <a:pt x="91999" y="27267"/>
                      <a:pt x="84112" y="20739"/>
                    </a:cubicBezTo>
                    <a:cubicBezTo>
                      <a:pt x="76225" y="14224"/>
                      <a:pt x="66840" y="10973"/>
                      <a:pt x="55981" y="10973"/>
                    </a:cubicBezTo>
                    <a:cubicBezTo>
                      <a:pt x="43726" y="10973"/>
                      <a:pt x="33401" y="15177"/>
                      <a:pt x="24981" y="23546"/>
                    </a:cubicBezTo>
                    <a:cubicBezTo>
                      <a:pt x="19621" y="28892"/>
                      <a:pt x="16015" y="35826"/>
                      <a:pt x="14186" y="44348"/>
                    </a:cubicBezTo>
                    <a:cubicBezTo>
                      <a:pt x="12954" y="51664"/>
                      <a:pt x="12344" y="64465"/>
                      <a:pt x="12344" y="82753"/>
                    </a:cubicBezTo>
                    <a:cubicBezTo>
                      <a:pt x="12344" y="102260"/>
                      <a:pt x="13068" y="115646"/>
                      <a:pt x="14516" y="122872"/>
                    </a:cubicBezTo>
                    <a:cubicBezTo>
                      <a:pt x="15964" y="130111"/>
                      <a:pt x="19431" y="136474"/>
                      <a:pt x="24930" y="141961"/>
                    </a:cubicBezTo>
                    <a:cubicBezTo>
                      <a:pt x="33299" y="150343"/>
                      <a:pt x="43586" y="154534"/>
                      <a:pt x="55778" y="154534"/>
                    </a:cubicBezTo>
                    <a:cubicBezTo>
                      <a:pt x="69342" y="154534"/>
                      <a:pt x="80620" y="149250"/>
                      <a:pt x="89611" y="138697"/>
                    </a:cubicBezTo>
                    <a:cubicBezTo>
                      <a:pt x="96164" y="130747"/>
                      <a:pt x="99441" y="119977"/>
                      <a:pt x="99441" y="106350"/>
                    </a:cubicBezTo>
                    <a:lnTo>
                      <a:pt x="99441" y="91668"/>
                    </a:lnTo>
                    <a:lnTo>
                      <a:pt x="55778" y="91668"/>
                    </a:lnTo>
                    <a:lnTo>
                      <a:pt x="55778" y="80696"/>
                    </a:lnTo>
                    <a:lnTo>
                      <a:pt x="111798" y="80696"/>
                    </a:lnTo>
                    <a:lnTo>
                      <a:pt x="111798" y="107277"/>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Shape 3029"/>
              <p:cNvSpPr/>
              <p:nvPr/>
            </p:nvSpPr>
            <p:spPr>
              <a:xfrm>
                <a:off x="4209925"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Shape 3030"/>
              <p:cNvSpPr/>
              <p:nvPr/>
            </p:nvSpPr>
            <p:spPr>
              <a:xfrm>
                <a:off x="4209937"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1691336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2" name="Dikdörtgen 11"/>
          <p:cNvSpPr/>
          <p:nvPr/>
        </p:nvSpPr>
        <p:spPr>
          <a:xfrm>
            <a:off x="0" y="0"/>
            <a:ext cx="7178064" cy="6858000"/>
          </a:xfrm>
          <a:prstGeom prst="rect">
            <a:avLst/>
          </a:prstGeom>
          <a:solidFill>
            <a:schemeClr val="bg2">
              <a:lumMod val="1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3776" y="765064"/>
            <a:ext cx="7181840" cy="646331"/>
          </a:xfrm>
          <a:prstGeom prst="rect">
            <a:avLst/>
          </a:prstGeom>
        </p:spPr>
        <p:txBody>
          <a:bodyPr wrap="square">
            <a:spAutoFit/>
          </a:bodyPr>
          <a:lstStyle/>
          <a:p>
            <a:pPr algn="ctr"/>
            <a:r>
              <a:rPr lang="tr-TR" b="1" dirty="0" smtClean="0">
                <a:solidFill>
                  <a:schemeClr val="bg1"/>
                </a:solidFill>
                <a:latin typeface="Times New Roman" panose="02020603050405020304" pitchFamily="18" charset="0"/>
                <a:cs typeface="Times New Roman" panose="02020603050405020304" pitchFamily="18" charset="0"/>
              </a:rPr>
              <a:t>KASIM </a:t>
            </a:r>
            <a:r>
              <a:rPr lang="tr-TR" b="1" dirty="0">
                <a:solidFill>
                  <a:schemeClr val="bg1"/>
                </a:solidFill>
                <a:latin typeface="Times New Roman" panose="02020603050405020304" pitchFamily="18" charset="0"/>
                <a:cs typeface="Times New Roman" panose="02020603050405020304" pitchFamily="18" charset="0"/>
              </a:rPr>
              <a:t>AYI </a:t>
            </a:r>
            <a:r>
              <a:rPr lang="tr-TR" b="1" dirty="0" smtClean="0">
                <a:solidFill>
                  <a:schemeClr val="bg1"/>
                </a:solidFill>
                <a:latin typeface="Times New Roman" panose="02020603050405020304" pitchFamily="18" charset="0"/>
                <a:cs typeface="Times New Roman" panose="02020603050405020304" pitchFamily="18" charset="0"/>
              </a:rPr>
              <a:t>TG TEKSTİL SEKTÖRÜ</a:t>
            </a:r>
          </a:p>
          <a:p>
            <a:pPr algn="ctr"/>
            <a:r>
              <a:rPr lang="tr-TR" b="1" dirty="0" smtClean="0">
                <a:solidFill>
                  <a:schemeClr val="bg1"/>
                </a:solidFill>
                <a:latin typeface="Times New Roman" panose="02020603050405020304" pitchFamily="18" charset="0"/>
                <a:cs typeface="Times New Roman" panose="02020603050405020304" pitchFamily="18" charset="0"/>
              </a:rPr>
              <a:t>UTİB </a:t>
            </a:r>
            <a:r>
              <a:rPr lang="tr-TR" b="1" dirty="0">
                <a:solidFill>
                  <a:schemeClr val="bg1"/>
                </a:solidFill>
                <a:latin typeface="Times New Roman" panose="02020603050405020304" pitchFamily="18" charset="0"/>
                <a:cs typeface="Times New Roman" panose="02020603050405020304" pitchFamily="18" charset="0"/>
              </a:rPr>
              <a:t>İHRACATI KARŞILAŞTIRMASI</a:t>
            </a:r>
          </a:p>
        </p:txBody>
      </p:sp>
      <p:sp>
        <p:nvSpPr>
          <p:cNvPr id="7" name="Dikdörtgen 6"/>
          <p:cNvSpPr/>
          <p:nvPr/>
        </p:nvSpPr>
        <p:spPr>
          <a:xfrm>
            <a:off x="141606" y="2176459"/>
            <a:ext cx="6383886" cy="1200329"/>
          </a:xfrm>
          <a:prstGeom prst="rect">
            <a:avLst/>
          </a:prstGeom>
        </p:spPr>
        <p:txBody>
          <a:bodyPr wrap="square">
            <a:spAutoFit/>
          </a:bodyPr>
          <a:lstStyle/>
          <a:p>
            <a:pPr marL="753750" indent="-285750" algn="just">
              <a:buFont typeface="Arial" panose="020B0604020202020204" pitchFamily="34" charset="0"/>
              <a:buChar char="•"/>
            </a:pPr>
            <a:r>
              <a:rPr lang="tr-TR" dirty="0" smtClean="0">
                <a:solidFill>
                  <a:schemeClr val="bg1"/>
                </a:solidFill>
                <a:latin typeface="Times New Roman" panose="02020603050405020304" pitchFamily="18" charset="0"/>
                <a:cs typeface="Times New Roman" panose="02020603050405020304" pitchFamily="18" charset="0"/>
              </a:rPr>
              <a:t>2023 </a:t>
            </a:r>
            <a:r>
              <a:rPr lang="tr-TR" b="1" dirty="0" smtClean="0">
                <a:solidFill>
                  <a:schemeClr val="bg1"/>
                </a:solidFill>
                <a:latin typeface="Times New Roman" panose="02020603050405020304" pitchFamily="18" charset="0"/>
                <a:cs typeface="Times New Roman" panose="02020603050405020304" pitchFamily="18" charset="0"/>
              </a:rPr>
              <a:t>Kasım ayında </a:t>
            </a:r>
            <a:r>
              <a:rPr lang="tr-TR" dirty="0" smtClean="0">
                <a:solidFill>
                  <a:schemeClr val="bg1"/>
                </a:solidFill>
                <a:latin typeface="Times New Roman" panose="02020603050405020304" pitchFamily="18" charset="0"/>
                <a:cs typeface="Times New Roman" panose="02020603050405020304" pitchFamily="18" charset="0"/>
              </a:rPr>
              <a:t> </a:t>
            </a:r>
            <a:r>
              <a:rPr lang="tr-TR" b="1" dirty="0" smtClean="0">
                <a:solidFill>
                  <a:schemeClr val="bg1"/>
                </a:solidFill>
                <a:latin typeface="Times New Roman" panose="02020603050405020304" pitchFamily="18" charset="0"/>
                <a:cs typeface="Times New Roman" panose="02020603050405020304" pitchFamily="18" charset="0"/>
              </a:rPr>
              <a:t>UTİB</a:t>
            </a:r>
            <a:r>
              <a:rPr lang="tr-TR" dirty="0" smtClean="0">
                <a:solidFill>
                  <a:schemeClr val="bg1"/>
                </a:solidFill>
                <a:latin typeface="Times New Roman" panose="02020603050405020304" pitchFamily="18" charset="0"/>
                <a:cs typeface="Times New Roman" panose="02020603050405020304" pitchFamily="18" charset="0"/>
              </a:rPr>
              <a:t> ihracatı bir önceki yılın aynı ayına göre </a:t>
            </a:r>
            <a:r>
              <a:rPr lang="tr-TR" b="1" dirty="0" smtClean="0">
                <a:solidFill>
                  <a:schemeClr val="bg1"/>
                </a:solidFill>
                <a:latin typeface="Times New Roman" panose="02020603050405020304" pitchFamily="18" charset="0"/>
                <a:cs typeface="Times New Roman" panose="02020603050405020304" pitchFamily="18" charset="0"/>
              </a:rPr>
              <a:t>%3,7 artış </a:t>
            </a:r>
            <a:r>
              <a:rPr lang="tr-TR" dirty="0" smtClean="0">
                <a:solidFill>
                  <a:schemeClr val="bg1"/>
                </a:solidFill>
                <a:latin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cs typeface="Times New Roman" panose="02020603050405020304" pitchFamily="18" charset="0"/>
              </a:rPr>
              <a:t>106 milyon USD </a:t>
            </a:r>
            <a:r>
              <a:rPr lang="tr-TR" dirty="0" smtClean="0">
                <a:solidFill>
                  <a:schemeClr val="bg1"/>
                </a:solidFill>
                <a:latin typeface="Times New Roman" panose="02020603050405020304" pitchFamily="18" charset="0"/>
                <a:cs typeface="Times New Roman" panose="02020603050405020304" pitchFamily="18" charset="0"/>
              </a:rPr>
              <a:t>olarak gerçekleşti. </a:t>
            </a:r>
            <a:r>
              <a:rPr lang="tr-TR" b="1" dirty="0" smtClean="0">
                <a:solidFill>
                  <a:schemeClr val="bg1"/>
                </a:solidFill>
                <a:latin typeface="Times New Roman" panose="02020603050405020304" pitchFamily="18" charset="0"/>
                <a:cs typeface="Times New Roman" panose="02020603050405020304" pitchFamily="18" charset="0"/>
              </a:rPr>
              <a:t>UTİB</a:t>
            </a:r>
            <a:r>
              <a:rPr lang="tr-TR" dirty="0" smtClean="0">
                <a:solidFill>
                  <a:schemeClr val="bg1"/>
                </a:solidFill>
                <a:latin typeface="Times New Roman" panose="02020603050405020304" pitchFamily="18" charset="0"/>
                <a:cs typeface="Times New Roman" panose="02020603050405020304" pitchFamily="18" charset="0"/>
              </a:rPr>
              <a:t>, Kasım ayında birliklerimiz arasında </a:t>
            </a:r>
            <a:r>
              <a:rPr lang="tr-TR" b="1" dirty="0" smtClean="0">
                <a:solidFill>
                  <a:schemeClr val="bg1"/>
                </a:solidFill>
                <a:latin typeface="Times New Roman" panose="02020603050405020304" pitchFamily="18" charset="0"/>
                <a:cs typeface="Times New Roman" panose="02020603050405020304" pitchFamily="18" charset="0"/>
              </a:rPr>
              <a:t>%3,3 </a:t>
            </a:r>
            <a:r>
              <a:rPr lang="tr-TR" dirty="0" smtClean="0">
                <a:solidFill>
                  <a:schemeClr val="bg1"/>
                </a:solidFill>
                <a:latin typeface="Times New Roman" panose="02020603050405020304" pitchFamily="18" charset="0"/>
                <a:cs typeface="Times New Roman" panose="02020603050405020304" pitchFamily="18" charset="0"/>
              </a:rPr>
              <a:t>pay ile </a:t>
            </a:r>
            <a:r>
              <a:rPr lang="tr-TR" b="1" dirty="0" smtClean="0">
                <a:solidFill>
                  <a:schemeClr val="bg1"/>
                </a:solidFill>
                <a:latin typeface="Times New Roman" panose="02020603050405020304" pitchFamily="18" charset="0"/>
                <a:cs typeface="Times New Roman" panose="02020603050405020304" pitchFamily="18" charset="0"/>
              </a:rPr>
              <a:t>ikinci</a:t>
            </a:r>
            <a:r>
              <a:rPr lang="tr-TR" dirty="0" smtClean="0">
                <a:solidFill>
                  <a:schemeClr val="bg1"/>
                </a:solidFill>
                <a:latin typeface="Times New Roman" panose="02020603050405020304" pitchFamily="18" charset="0"/>
                <a:cs typeface="Times New Roman" panose="02020603050405020304" pitchFamily="18" charset="0"/>
              </a:rPr>
              <a:t> sırada yer aldı.</a:t>
            </a:r>
            <a:r>
              <a:rPr lang="tr-TR" b="1" dirty="0" smtClean="0">
                <a:solidFill>
                  <a:schemeClr val="bg1"/>
                </a:solidFill>
                <a:latin typeface="Times New Roman" panose="02020603050405020304" pitchFamily="18" charset="0"/>
                <a:cs typeface="Times New Roman" panose="02020603050405020304" pitchFamily="18" charset="0"/>
              </a:rPr>
              <a:t> </a:t>
            </a:r>
            <a:endParaRPr lang="tr-TR"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Dikdörtgen 7"/>
          <p:cNvSpPr/>
          <p:nvPr/>
        </p:nvSpPr>
        <p:spPr>
          <a:xfrm>
            <a:off x="100042" y="3886359"/>
            <a:ext cx="6467014" cy="923330"/>
          </a:xfrm>
          <a:prstGeom prst="rect">
            <a:avLst/>
          </a:prstGeom>
        </p:spPr>
        <p:txBody>
          <a:bodyPr wrap="square">
            <a:spAutoFit/>
          </a:bodyPr>
          <a:lstStyle/>
          <a:p>
            <a:pPr marL="753750" lvl="0" indent="-285750" algn="just">
              <a:buFont typeface="Arial" panose="020B0604020202020204" pitchFamily="34" charset="0"/>
              <a:buChar char="•"/>
            </a:pPr>
            <a:r>
              <a:rPr lang="tr-TR" dirty="0">
                <a:solidFill>
                  <a:schemeClr val="bg1"/>
                </a:solidFill>
                <a:latin typeface="Times New Roman" panose="02020603050405020304" pitchFamily="18" charset="0"/>
                <a:cs typeface="Times New Roman" panose="02020603050405020304" pitchFamily="18" charset="0"/>
              </a:rPr>
              <a:t>Aynı </a:t>
            </a:r>
            <a:r>
              <a:rPr lang="tr-TR" dirty="0" smtClean="0">
                <a:solidFill>
                  <a:schemeClr val="bg1"/>
                </a:solidFill>
                <a:latin typeface="Times New Roman" panose="02020603050405020304" pitchFamily="18" charset="0"/>
                <a:cs typeface="Times New Roman" panose="02020603050405020304" pitchFamily="18" charset="0"/>
              </a:rPr>
              <a:t>dönem </a:t>
            </a:r>
            <a:r>
              <a:rPr lang="tr-TR" b="1" dirty="0" smtClean="0">
                <a:solidFill>
                  <a:schemeClr val="bg1"/>
                </a:solidFill>
                <a:latin typeface="Times New Roman" panose="02020603050405020304" pitchFamily="18" charset="0"/>
                <a:cs typeface="Times New Roman" panose="02020603050405020304" pitchFamily="18" charset="0"/>
              </a:rPr>
              <a:t>Türkiye </a:t>
            </a:r>
            <a:r>
              <a:rPr lang="tr-TR" b="1" dirty="0">
                <a:solidFill>
                  <a:schemeClr val="bg1"/>
                </a:solidFill>
                <a:latin typeface="Times New Roman" panose="02020603050405020304" pitchFamily="18" charset="0"/>
                <a:cs typeface="Times New Roman" panose="02020603050405020304" pitchFamily="18" charset="0"/>
              </a:rPr>
              <a:t>Geneli </a:t>
            </a:r>
            <a:r>
              <a:rPr lang="tr-TR" dirty="0" smtClean="0">
                <a:solidFill>
                  <a:schemeClr val="bg1"/>
                </a:solidFill>
                <a:latin typeface="Times New Roman" panose="02020603050405020304" pitchFamily="18" charset="0"/>
                <a:cs typeface="Times New Roman" panose="02020603050405020304" pitchFamily="18" charset="0"/>
              </a:rPr>
              <a:t>tekstil ve hammaddeleri ihracatı </a:t>
            </a:r>
            <a:r>
              <a:rPr lang="tr-TR" b="1" dirty="0" smtClean="0">
                <a:solidFill>
                  <a:schemeClr val="bg1"/>
                </a:solidFill>
                <a:latin typeface="Times New Roman" panose="02020603050405020304" pitchFamily="18" charset="0"/>
                <a:cs typeface="Times New Roman" panose="02020603050405020304" pitchFamily="18" charset="0"/>
              </a:rPr>
              <a:t>%-4,8 azalış </a:t>
            </a:r>
            <a:r>
              <a:rPr lang="tr-TR" dirty="0">
                <a:solidFill>
                  <a:schemeClr val="bg1"/>
                </a:solidFill>
                <a:latin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cs typeface="Times New Roman" panose="02020603050405020304" pitchFamily="18" charset="0"/>
              </a:rPr>
              <a:t>802,4 milyon </a:t>
            </a:r>
            <a:r>
              <a:rPr lang="tr-TR" b="1" dirty="0">
                <a:solidFill>
                  <a:schemeClr val="bg1"/>
                </a:solidFill>
                <a:latin typeface="Times New Roman" panose="02020603050405020304" pitchFamily="18" charset="0"/>
                <a:cs typeface="Times New Roman" panose="02020603050405020304" pitchFamily="18" charset="0"/>
              </a:rPr>
              <a:t>USD</a:t>
            </a:r>
            <a:r>
              <a:rPr lang="tr-TR" dirty="0">
                <a:solidFill>
                  <a:schemeClr val="bg1"/>
                </a:solidFill>
                <a:latin typeface="Times New Roman" panose="02020603050405020304" pitchFamily="18" charset="0"/>
                <a:cs typeface="Times New Roman" panose="02020603050405020304" pitchFamily="18" charset="0"/>
              </a:rPr>
              <a:t> olarak gerçekleşti. </a:t>
            </a:r>
          </a:p>
        </p:txBody>
      </p:sp>
      <p:pic>
        <p:nvPicPr>
          <p:cNvPr id="3" name="Resim 2"/>
          <p:cNvPicPr>
            <a:picLocks noChangeAspect="1"/>
          </p:cNvPicPr>
          <p:nvPr/>
        </p:nvPicPr>
        <p:blipFill>
          <a:blip r:embed="rId2"/>
          <a:stretch>
            <a:fillRect/>
          </a:stretch>
        </p:blipFill>
        <p:spPr>
          <a:xfrm>
            <a:off x="7319670" y="662271"/>
            <a:ext cx="4653255" cy="6005230"/>
          </a:xfrm>
          <a:prstGeom prst="rect">
            <a:avLst/>
          </a:prstGeom>
        </p:spPr>
      </p:pic>
    </p:spTree>
    <p:extLst>
      <p:ext uri="{BB962C8B-B14F-4D97-AF65-F5344CB8AC3E}">
        <p14:creationId xmlns:p14="http://schemas.microsoft.com/office/powerpoint/2010/main" val="428896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1478536498"/>
              </p:ext>
            </p:extLst>
          </p:nvPr>
        </p:nvGraphicFramePr>
        <p:xfrm>
          <a:off x="178624" y="500226"/>
          <a:ext cx="11841579" cy="6083452"/>
        </p:xfrm>
        <a:graphic>
          <a:graphicData uri="http://schemas.openxmlformats.org/drawingml/2006/table">
            <a:tbl>
              <a:tblPr>
                <a:tableStyleId>{5C22544A-7EE6-4342-B048-85BDC9FD1C3A}</a:tableStyleId>
              </a:tblPr>
              <a:tblGrid>
                <a:gridCol w="2739869">
                  <a:extLst>
                    <a:ext uri="{9D8B030D-6E8A-4147-A177-3AD203B41FA5}">
                      <a16:colId xmlns:a16="http://schemas.microsoft.com/office/drawing/2014/main" val="2459690181"/>
                    </a:ext>
                  </a:extLst>
                </a:gridCol>
                <a:gridCol w="1049288">
                  <a:extLst>
                    <a:ext uri="{9D8B030D-6E8A-4147-A177-3AD203B41FA5}">
                      <a16:colId xmlns:a16="http://schemas.microsoft.com/office/drawing/2014/main" val="1033592300"/>
                    </a:ext>
                  </a:extLst>
                </a:gridCol>
                <a:gridCol w="1159737">
                  <a:extLst>
                    <a:ext uri="{9D8B030D-6E8A-4147-A177-3AD203B41FA5}">
                      <a16:colId xmlns:a16="http://schemas.microsoft.com/office/drawing/2014/main" val="4260988245"/>
                    </a:ext>
                  </a:extLst>
                </a:gridCol>
                <a:gridCol w="1121281">
                  <a:extLst>
                    <a:ext uri="{9D8B030D-6E8A-4147-A177-3AD203B41FA5}">
                      <a16:colId xmlns:a16="http://schemas.microsoft.com/office/drawing/2014/main" val="1519380777"/>
                    </a:ext>
                  </a:extLst>
                </a:gridCol>
                <a:gridCol w="953624">
                  <a:extLst>
                    <a:ext uri="{9D8B030D-6E8A-4147-A177-3AD203B41FA5}">
                      <a16:colId xmlns:a16="http://schemas.microsoft.com/office/drawing/2014/main" val="4059086647"/>
                    </a:ext>
                  </a:extLst>
                </a:gridCol>
                <a:gridCol w="1001951">
                  <a:extLst>
                    <a:ext uri="{9D8B030D-6E8A-4147-A177-3AD203B41FA5}">
                      <a16:colId xmlns:a16="http://schemas.microsoft.com/office/drawing/2014/main" val="3555186715"/>
                    </a:ext>
                  </a:extLst>
                </a:gridCol>
                <a:gridCol w="1186781">
                  <a:extLst>
                    <a:ext uri="{9D8B030D-6E8A-4147-A177-3AD203B41FA5}">
                      <a16:colId xmlns:a16="http://schemas.microsoft.com/office/drawing/2014/main" val="3445810303"/>
                    </a:ext>
                  </a:extLst>
                </a:gridCol>
                <a:gridCol w="927678">
                  <a:extLst>
                    <a:ext uri="{9D8B030D-6E8A-4147-A177-3AD203B41FA5}">
                      <a16:colId xmlns:a16="http://schemas.microsoft.com/office/drawing/2014/main" val="770462219"/>
                    </a:ext>
                  </a:extLst>
                </a:gridCol>
                <a:gridCol w="986067">
                  <a:extLst>
                    <a:ext uri="{9D8B030D-6E8A-4147-A177-3AD203B41FA5}">
                      <a16:colId xmlns:a16="http://schemas.microsoft.com/office/drawing/2014/main" val="2396136830"/>
                    </a:ext>
                  </a:extLst>
                </a:gridCol>
                <a:gridCol w="715303">
                  <a:extLst>
                    <a:ext uri="{9D8B030D-6E8A-4147-A177-3AD203B41FA5}">
                      <a16:colId xmlns:a16="http://schemas.microsoft.com/office/drawing/2014/main" val="3660557172"/>
                    </a:ext>
                  </a:extLst>
                </a:gridCol>
              </a:tblGrid>
              <a:tr h="517218">
                <a:tc>
                  <a:txBody>
                    <a:bodyPr/>
                    <a:lstStyle/>
                    <a:p>
                      <a:pPr marL="72000" algn="l"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MAL GRUBU</a:t>
                      </a:r>
                    </a:p>
                  </a:txBody>
                  <a:tcPr marL="6433" marR="6433" marT="6433"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Miktar KG </a:t>
                      </a:r>
                      <a:r>
                        <a:rPr lang="tr-TR"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2022</a:t>
                      </a:r>
                      <a:endPar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2022 Kasım </a:t>
                      </a:r>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FOBD</a:t>
                      </a: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KG Başına </a:t>
                      </a:r>
                      <a:r>
                        <a:rPr lang="tr-TR"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İhracat 2022</a:t>
                      </a:r>
                      <a:endPar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Miktar KG </a:t>
                      </a:r>
                      <a:r>
                        <a:rPr lang="tr-TR"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2023</a:t>
                      </a:r>
                      <a:endPar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2023 Kasım </a:t>
                      </a:r>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FOBD</a:t>
                      </a: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KG Başına </a:t>
                      </a:r>
                      <a:r>
                        <a:rPr lang="tr-TR"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İhracat 2023</a:t>
                      </a:r>
                      <a:endPar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KG </a:t>
                      </a:r>
                      <a:r>
                        <a:rPr lang="tr-TR"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Değişim %</a:t>
                      </a:r>
                      <a:endPar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FOBD Değişim %</a:t>
                      </a: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Değişim $/KG %</a:t>
                      </a:r>
                    </a:p>
                  </a:txBody>
                  <a:tcPr marL="6433" marR="6433" marT="6433"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17949392"/>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DOKUMA KUMAŞLAR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5.032.518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62.547.694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12,4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5.211.950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66.303.294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12,7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2,4%</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172715229"/>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SUNİ - SENTETİK İPLİKLER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2.338.340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12.318.270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2.169.828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13.545.260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6,2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18,5%</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290815511"/>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ÖRME KUMAŞLAR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915.074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7.479.013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961.906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7.930.116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8,2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0,9%</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88520416"/>
                  </a:ext>
                </a:extLst>
              </a:tr>
              <a:tr h="520910">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DOKUNMAMIŞ KUMAŞLAR VE EŞYALAR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1.162.632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6.039.358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892.514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5.682.319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6,4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22,6%</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516554282"/>
                  </a:ext>
                </a:extLst>
              </a:tr>
              <a:tr h="266142">
                <a:tc>
                  <a:txBody>
                    <a:bodyPr/>
                    <a:lstStyle/>
                    <a:p>
                      <a:pPr algn="l" fontAlgn="ctr"/>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PAMUK İPLİĞİ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708.366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3.694.215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774.409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4.062.454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5,3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9,3%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0,6%</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986199134"/>
                  </a:ext>
                </a:extLst>
              </a:tr>
              <a:tr h="266142">
                <a:tc>
                  <a:txBody>
                    <a:bodyPr/>
                    <a:lstStyle/>
                    <a:p>
                      <a:pPr algn="l" fontAlgn="ctr"/>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PAMUKLU EV TEKSTİLİ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414.119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3.470.381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8,4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403.812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3.474.678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8,6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0,1%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2,7%</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78417553"/>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DİĞER İPLİKLER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391.249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2.399.137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348.633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2.536.299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7,3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-10,9%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18,6%</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284690799"/>
                  </a:ext>
                </a:extLst>
              </a:tr>
              <a:tr h="266142">
                <a:tc>
                  <a:txBody>
                    <a:bodyPr/>
                    <a:lstStyle/>
                    <a:p>
                      <a:pPr algn="l" fontAlgn="ctr"/>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DİĞER HAZIR EŞYA</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769.155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2.421.108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388.940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1.230.619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3,2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-49,2%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0,5%</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99960380"/>
                  </a:ext>
                </a:extLst>
              </a:tr>
              <a:tr h="266142">
                <a:tc>
                  <a:txBody>
                    <a:bodyPr/>
                    <a:lstStyle/>
                    <a:p>
                      <a:pPr algn="l" fontAlgn="ctr"/>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SUNİ - SENTETİK ELYAF</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629.317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798.452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424.991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454.600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-43,1%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-15,7%</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51319374"/>
                  </a:ext>
                </a:extLst>
              </a:tr>
              <a:tr h="266142">
                <a:tc>
                  <a:txBody>
                    <a:bodyPr/>
                    <a:lstStyle/>
                    <a:p>
                      <a:pPr algn="l" fontAlgn="ctr"/>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YÜN İPLİĞİ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25.428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369.438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14,5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19.063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337.237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17,7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-8,7%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21,8%</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255647231"/>
                  </a:ext>
                </a:extLst>
              </a:tr>
              <a:tr h="266142">
                <a:tc>
                  <a:txBody>
                    <a:bodyPr/>
                    <a:lstStyle/>
                    <a:p>
                      <a:pPr algn="l" fontAlgn="ctr"/>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YÜN ELYAFI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23.190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46.738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121.457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275.079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2,3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423,7%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488,6%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12,4%</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55570948"/>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SUNİ - SENTETİK EV TEKSTİLİ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53.382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437.834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15.842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116.269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7,3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-70,3%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-73,4%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-10,5%</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70172422"/>
                  </a:ext>
                </a:extLst>
              </a:tr>
              <a:tr h="520910">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KİMYA SABUN VE YIKAMA MÜSTAHZARLARI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88.544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108.597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48.639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41.762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-30,0%</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82839619"/>
                  </a:ext>
                </a:extLst>
              </a:tr>
              <a:tr h="266142">
                <a:tc>
                  <a:txBody>
                    <a:bodyPr/>
                    <a:lstStyle/>
                    <a:p>
                      <a:pPr algn="l" fontAlgn="ctr"/>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DİĞER EV TEKSTİLİ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4.994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54.740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1.772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17.418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9,8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-68,2%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-10,3%</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83444420"/>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KİMYA ECZACILIK ÜRÜNLERİ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23.572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50,0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2.746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293,1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-98,0%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-88,4%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486,4%</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02647881"/>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PAMUK ELYAFI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450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929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525266126"/>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İPEK İPLİĞİ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6,3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41930220"/>
                  </a:ext>
                </a:extLst>
              </a:tr>
              <a:tr h="266142">
                <a:tc>
                  <a:txBody>
                    <a:bodyPr/>
                    <a:lstStyle/>
                    <a:p>
                      <a:pPr algn="l" fontAlgn="ctr"/>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DİĞER YAN SANAYİ ÜRÜNLERİ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0" i="0" u="none" strike="noStrike">
                          <a:solidFill>
                            <a:srgbClr val="000000"/>
                          </a:solidFill>
                          <a:effectLst/>
                          <a:latin typeface="Times New Roman" panose="02020603050405020304" pitchFamily="18" charset="0"/>
                        </a:rPr>
                        <a:t>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69256891"/>
                  </a:ext>
                </a:extLst>
              </a:tr>
              <a:tr h="266142">
                <a:tc>
                  <a:txBody>
                    <a:bodyPr/>
                    <a:lstStyle/>
                    <a:p>
                      <a:pPr algn="l"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TOPLAM</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12.556.779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102.208.548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8,1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11.784.259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106.011.269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tr-TR" sz="1400" b="1" i="0" u="none" strike="noStrike" dirty="0">
                          <a:solidFill>
                            <a:srgbClr val="000000"/>
                          </a:solidFill>
                          <a:effectLst/>
                          <a:latin typeface="Times New Roman" panose="02020603050405020304" pitchFamily="18" charset="0"/>
                        </a:rPr>
                        <a:t>9,0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-6,2%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tr-TR" sz="1400" b="1" u="none" strike="noStrike" kern="1200" dirty="0">
                          <a:solidFill>
                            <a:schemeClr val="tx1"/>
                          </a:solidFill>
                          <a:effectLst/>
                          <a:latin typeface="Times New Roman" panose="02020603050405020304" pitchFamily="18" charset="0"/>
                          <a:ea typeface="+mn-ea"/>
                          <a:cs typeface="Times New Roman" panose="02020603050405020304" pitchFamily="18" charset="0"/>
                        </a:rPr>
                        <a:t>10,5%</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085841138"/>
                  </a:ext>
                </a:extLst>
              </a:tr>
            </a:tbl>
          </a:graphicData>
        </a:graphic>
      </p:graphicFrame>
      <p:sp>
        <p:nvSpPr>
          <p:cNvPr id="5" name="Dikdörtgen 4"/>
          <p:cNvSpPr/>
          <p:nvPr/>
        </p:nvSpPr>
        <p:spPr>
          <a:xfrm>
            <a:off x="2949895" y="38560"/>
            <a:ext cx="5662127" cy="461665"/>
          </a:xfrm>
          <a:prstGeom prst="rect">
            <a:avLst/>
          </a:prstGeom>
        </p:spPr>
        <p:txBody>
          <a:bodyPr wrap="none">
            <a:spAutoFit/>
          </a:bodyPr>
          <a:lstStyle/>
          <a:p>
            <a:r>
              <a:rPr lang="tr-TR" sz="2400" b="1" dirty="0" smtClean="0">
                <a:solidFill>
                  <a:schemeClr val="bg1"/>
                </a:solidFill>
                <a:latin typeface="Times New Roman" panose="02020603050405020304" pitchFamily="18" charset="0"/>
                <a:cs typeface="Times New Roman" panose="02020603050405020304" pitchFamily="18" charset="0"/>
              </a:rPr>
              <a:t>Kasım 2023 UTİB </a:t>
            </a:r>
            <a:r>
              <a:rPr lang="tr-TR" sz="2400" b="1" dirty="0">
                <a:solidFill>
                  <a:schemeClr val="bg1"/>
                </a:solidFill>
                <a:latin typeface="Times New Roman" panose="02020603050405020304" pitchFamily="18" charset="0"/>
                <a:cs typeface="Times New Roman" panose="02020603050405020304" pitchFamily="18" charset="0"/>
              </a:rPr>
              <a:t>İhracatı- Mal Grupları</a:t>
            </a:r>
            <a:endParaRPr lang="tr-TR" sz="2400" b="1" dirty="0">
              <a:solidFill>
                <a:schemeClr val="bg1"/>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094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Dikdörtgen 4"/>
          <p:cNvSpPr/>
          <p:nvPr/>
        </p:nvSpPr>
        <p:spPr>
          <a:xfrm>
            <a:off x="2949895" y="38560"/>
            <a:ext cx="5331909" cy="461665"/>
          </a:xfrm>
          <a:prstGeom prst="rect">
            <a:avLst/>
          </a:prstGeom>
        </p:spPr>
        <p:txBody>
          <a:bodyPr wrap="none">
            <a:spAutoFit/>
          </a:bodyPr>
          <a:lstStyle/>
          <a:p>
            <a:r>
              <a:rPr lang="tr-TR" sz="2400" b="1" dirty="0" smtClean="0">
                <a:solidFill>
                  <a:schemeClr val="bg1"/>
                </a:solidFill>
                <a:latin typeface="Times New Roman" panose="02020603050405020304" pitchFamily="18" charset="0"/>
                <a:cs typeface="Times New Roman" panose="02020603050405020304" pitchFamily="18" charset="0"/>
              </a:rPr>
              <a:t>Kasım 2023 UTİB </a:t>
            </a:r>
            <a:r>
              <a:rPr lang="tr-TR" sz="2400" b="1" dirty="0">
                <a:solidFill>
                  <a:schemeClr val="bg1"/>
                </a:solidFill>
                <a:latin typeface="Times New Roman" panose="02020603050405020304" pitchFamily="18" charset="0"/>
                <a:cs typeface="Times New Roman" panose="02020603050405020304" pitchFamily="18" charset="0"/>
              </a:rPr>
              <a:t>İhracatı- </a:t>
            </a:r>
            <a:r>
              <a:rPr lang="tr-TR" sz="2400" b="1" dirty="0" smtClean="0">
                <a:solidFill>
                  <a:schemeClr val="bg1"/>
                </a:solidFill>
                <a:latin typeface="Times New Roman" panose="02020603050405020304" pitchFamily="18" charset="0"/>
                <a:cs typeface="Times New Roman" panose="02020603050405020304" pitchFamily="18" charset="0"/>
              </a:rPr>
              <a:t>İlk 20 </a:t>
            </a:r>
            <a:r>
              <a:rPr lang="tr-TR" sz="2400" b="1" dirty="0" smtClean="0">
                <a:solidFill>
                  <a:schemeClr val="bg1"/>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Ülke</a:t>
            </a:r>
            <a:endParaRPr lang="tr-TR" sz="2400" b="1" dirty="0" smtClean="0">
              <a:solidFill>
                <a:schemeClr val="bg1"/>
              </a:solidFill>
              <a:latin typeface="Times New Roman" panose="02020603050405020304" pitchFamily="18" charset="0"/>
              <a:cs typeface="Times New Roman" panose="02020603050405020304" pitchFamily="18" charset="0"/>
            </a:endParaRPr>
          </a:p>
        </p:txBody>
      </p:sp>
      <p:graphicFrame>
        <p:nvGraphicFramePr>
          <p:cNvPr id="6" name="Tablo 5"/>
          <p:cNvGraphicFramePr>
            <a:graphicFrameLocks noGrp="1"/>
          </p:cNvGraphicFramePr>
          <p:nvPr>
            <p:extLst>
              <p:ext uri="{D42A27DB-BD31-4B8C-83A1-F6EECF244321}">
                <p14:modId xmlns:p14="http://schemas.microsoft.com/office/powerpoint/2010/main" val="4096100426"/>
              </p:ext>
            </p:extLst>
          </p:nvPr>
        </p:nvGraphicFramePr>
        <p:xfrm>
          <a:off x="249382" y="623934"/>
          <a:ext cx="11787447" cy="5893242"/>
        </p:xfrm>
        <a:graphic>
          <a:graphicData uri="http://schemas.openxmlformats.org/drawingml/2006/table">
            <a:tbl>
              <a:tblPr>
                <a:tableStyleId>{5C22544A-7EE6-4342-B048-85BDC9FD1C3A}</a:tableStyleId>
              </a:tblPr>
              <a:tblGrid>
                <a:gridCol w="2065193">
                  <a:extLst>
                    <a:ext uri="{9D8B030D-6E8A-4147-A177-3AD203B41FA5}">
                      <a16:colId xmlns:a16="http://schemas.microsoft.com/office/drawing/2014/main" val="373044007"/>
                    </a:ext>
                  </a:extLst>
                </a:gridCol>
                <a:gridCol w="990600">
                  <a:extLst>
                    <a:ext uri="{9D8B030D-6E8A-4147-A177-3AD203B41FA5}">
                      <a16:colId xmlns:a16="http://schemas.microsoft.com/office/drawing/2014/main" val="429165473"/>
                    </a:ext>
                  </a:extLst>
                </a:gridCol>
                <a:gridCol w="1057275">
                  <a:extLst>
                    <a:ext uri="{9D8B030D-6E8A-4147-A177-3AD203B41FA5}">
                      <a16:colId xmlns:a16="http://schemas.microsoft.com/office/drawing/2014/main" val="1165658417"/>
                    </a:ext>
                  </a:extLst>
                </a:gridCol>
                <a:gridCol w="1047750">
                  <a:extLst>
                    <a:ext uri="{9D8B030D-6E8A-4147-A177-3AD203B41FA5}">
                      <a16:colId xmlns:a16="http://schemas.microsoft.com/office/drawing/2014/main" val="2437402230"/>
                    </a:ext>
                  </a:extLst>
                </a:gridCol>
                <a:gridCol w="971429">
                  <a:extLst>
                    <a:ext uri="{9D8B030D-6E8A-4147-A177-3AD203B41FA5}">
                      <a16:colId xmlns:a16="http://schemas.microsoft.com/office/drawing/2014/main" val="4113176645"/>
                    </a:ext>
                  </a:extLst>
                </a:gridCol>
                <a:gridCol w="1197420">
                  <a:extLst>
                    <a:ext uri="{9D8B030D-6E8A-4147-A177-3AD203B41FA5}">
                      <a16:colId xmlns:a16="http://schemas.microsoft.com/office/drawing/2014/main" val="3382603207"/>
                    </a:ext>
                  </a:extLst>
                </a:gridCol>
                <a:gridCol w="1064595">
                  <a:extLst>
                    <a:ext uri="{9D8B030D-6E8A-4147-A177-3AD203B41FA5}">
                      <a16:colId xmlns:a16="http://schemas.microsoft.com/office/drawing/2014/main" val="1374261858"/>
                    </a:ext>
                  </a:extLst>
                </a:gridCol>
                <a:gridCol w="846046">
                  <a:extLst>
                    <a:ext uri="{9D8B030D-6E8A-4147-A177-3AD203B41FA5}">
                      <a16:colId xmlns:a16="http://schemas.microsoft.com/office/drawing/2014/main" val="575763236"/>
                    </a:ext>
                  </a:extLst>
                </a:gridCol>
                <a:gridCol w="1026057">
                  <a:extLst>
                    <a:ext uri="{9D8B030D-6E8A-4147-A177-3AD203B41FA5}">
                      <a16:colId xmlns:a16="http://schemas.microsoft.com/office/drawing/2014/main" val="2749141431"/>
                    </a:ext>
                  </a:extLst>
                </a:gridCol>
                <a:gridCol w="873048">
                  <a:extLst>
                    <a:ext uri="{9D8B030D-6E8A-4147-A177-3AD203B41FA5}">
                      <a16:colId xmlns:a16="http://schemas.microsoft.com/office/drawing/2014/main" val="2507767801"/>
                    </a:ext>
                  </a:extLst>
                </a:gridCol>
                <a:gridCol w="648034">
                  <a:extLst>
                    <a:ext uri="{9D8B030D-6E8A-4147-A177-3AD203B41FA5}">
                      <a16:colId xmlns:a16="http://schemas.microsoft.com/office/drawing/2014/main" val="3445088702"/>
                    </a:ext>
                  </a:extLst>
                </a:gridCol>
              </a:tblGrid>
              <a:tr h="499350">
                <a:tc>
                  <a:txBody>
                    <a:bodyPr/>
                    <a:lstStyle/>
                    <a:p>
                      <a:pPr algn="l" fontAlgn="b"/>
                      <a:r>
                        <a:rPr lang="tr-TR" sz="1300" b="1" u="none" strike="noStrike" dirty="0" smtClean="0">
                          <a:effectLst/>
                          <a:latin typeface="Times New Roman" panose="02020603050405020304" pitchFamily="18" charset="0"/>
                          <a:cs typeface="Times New Roman" panose="02020603050405020304" pitchFamily="18" charset="0"/>
                        </a:rPr>
                        <a:t>ÜLKE</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smtClean="0">
                          <a:effectLst/>
                          <a:latin typeface="Times New Roman" panose="02020603050405020304" pitchFamily="18" charset="0"/>
                          <a:cs typeface="Times New Roman" panose="02020603050405020304" pitchFamily="18" charset="0"/>
                        </a:rPr>
                        <a:t>2022 Kasım </a:t>
                      </a:r>
                      <a:r>
                        <a:rPr lang="tr-TR" sz="1300" b="1" u="none" strike="noStrike" dirty="0">
                          <a:effectLst/>
                          <a:latin typeface="Times New Roman" panose="02020603050405020304" pitchFamily="18" charset="0"/>
                          <a:cs typeface="Times New Roman" panose="02020603050405020304" pitchFamily="18" charset="0"/>
                        </a:rPr>
                        <a:t>KG</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smtClean="0">
                          <a:effectLst/>
                          <a:latin typeface="Times New Roman" panose="02020603050405020304" pitchFamily="18" charset="0"/>
                          <a:cs typeface="Times New Roman" panose="02020603050405020304" pitchFamily="18" charset="0"/>
                        </a:rPr>
                        <a:t>2022 Kasım </a:t>
                      </a:r>
                      <a:r>
                        <a:rPr lang="tr-TR" sz="1300" b="1" u="none" strike="noStrike" dirty="0">
                          <a:effectLst/>
                          <a:latin typeface="Times New Roman" panose="02020603050405020304" pitchFamily="18" charset="0"/>
                          <a:cs typeface="Times New Roman" panose="02020603050405020304" pitchFamily="18" charset="0"/>
                        </a:rPr>
                        <a:t>FOBD</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a:effectLst/>
                          <a:latin typeface="Times New Roman" panose="02020603050405020304" pitchFamily="18" charset="0"/>
                          <a:cs typeface="Times New Roman" panose="02020603050405020304" pitchFamily="18" charset="0"/>
                        </a:rPr>
                        <a:t>KG Başına </a:t>
                      </a:r>
                      <a:r>
                        <a:rPr lang="tr-TR" sz="1300" b="1" u="none" strike="noStrike" dirty="0" smtClean="0">
                          <a:effectLst/>
                          <a:latin typeface="Times New Roman" panose="02020603050405020304" pitchFamily="18" charset="0"/>
                          <a:cs typeface="Times New Roman" panose="02020603050405020304" pitchFamily="18" charset="0"/>
                        </a:rPr>
                        <a:t>İhracat 2022</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smtClean="0">
                          <a:effectLst/>
                          <a:latin typeface="Times New Roman" panose="02020603050405020304" pitchFamily="18" charset="0"/>
                          <a:cs typeface="Times New Roman" panose="02020603050405020304" pitchFamily="18" charset="0"/>
                        </a:rPr>
                        <a:t>2023 Kasım </a:t>
                      </a:r>
                      <a:r>
                        <a:rPr lang="tr-TR" sz="1300" b="1" u="none" strike="noStrike" dirty="0">
                          <a:effectLst/>
                          <a:latin typeface="Times New Roman" panose="02020603050405020304" pitchFamily="18" charset="0"/>
                          <a:cs typeface="Times New Roman" panose="02020603050405020304" pitchFamily="18" charset="0"/>
                        </a:rPr>
                        <a:t>KG</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smtClean="0">
                          <a:effectLst/>
                          <a:latin typeface="Times New Roman" panose="02020603050405020304" pitchFamily="18" charset="0"/>
                          <a:cs typeface="Times New Roman" panose="02020603050405020304" pitchFamily="18" charset="0"/>
                        </a:rPr>
                        <a:t>2023 Kasım </a:t>
                      </a:r>
                      <a:r>
                        <a:rPr lang="tr-TR" sz="1300" b="1" u="none" strike="noStrike" dirty="0">
                          <a:effectLst/>
                          <a:latin typeface="Times New Roman" panose="02020603050405020304" pitchFamily="18" charset="0"/>
                          <a:cs typeface="Times New Roman" panose="02020603050405020304" pitchFamily="18" charset="0"/>
                        </a:rPr>
                        <a:t>FOBD</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a:effectLst/>
                          <a:latin typeface="Times New Roman" panose="02020603050405020304" pitchFamily="18" charset="0"/>
                          <a:cs typeface="Times New Roman" panose="02020603050405020304" pitchFamily="18" charset="0"/>
                        </a:rPr>
                        <a:t>KG Başına </a:t>
                      </a:r>
                      <a:r>
                        <a:rPr lang="tr-TR" sz="1300" b="1" u="none" strike="noStrike" dirty="0" smtClean="0">
                          <a:effectLst/>
                          <a:latin typeface="Times New Roman" panose="02020603050405020304" pitchFamily="18" charset="0"/>
                          <a:cs typeface="Times New Roman" panose="02020603050405020304" pitchFamily="18" charset="0"/>
                        </a:rPr>
                        <a:t>İhracat 2023</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a:effectLst/>
                          <a:latin typeface="Times New Roman" panose="02020603050405020304" pitchFamily="18" charset="0"/>
                          <a:cs typeface="Times New Roman" panose="02020603050405020304" pitchFamily="18" charset="0"/>
                        </a:rPr>
                        <a:t>Değişim KG %</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a:effectLst/>
                          <a:latin typeface="Times New Roman" panose="02020603050405020304" pitchFamily="18" charset="0"/>
                          <a:cs typeface="Times New Roman" panose="02020603050405020304" pitchFamily="18" charset="0"/>
                        </a:rPr>
                        <a:t>Değişim FOBD %</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a:effectLst/>
                          <a:latin typeface="Times New Roman" panose="02020603050405020304" pitchFamily="18" charset="0"/>
                          <a:cs typeface="Times New Roman" panose="02020603050405020304" pitchFamily="18" charset="0"/>
                        </a:rPr>
                        <a:t>Değişim $/KG %</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dirty="0">
                          <a:effectLst/>
                          <a:latin typeface="Times New Roman" panose="02020603050405020304" pitchFamily="18" charset="0"/>
                          <a:cs typeface="Times New Roman" panose="02020603050405020304" pitchFamily="18" charset="0"/>
                        </a:rPr>
                        <a:t>PAY %</a:t>
                      </a:r>
                      <a:endParaRPr lang="tr-TR"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74645789"/>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BİRLEŞİK DEVLETLER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763.417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8.198.260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1.121.478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11.362.220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30597811"/>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ALMANYA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953.606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8.649.439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552.587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6.926.948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80637492"/>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İSPANYA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490.078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4.058.721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738.222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6.693.491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72422542"/>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MISIR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1.001.340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5.414.215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1.174.137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6.365.890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3584248"/>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BEYAZ RUSYA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851.790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6.638.806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666.949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6.301.051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6408903"/>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BİRLEŞİK KRALLIK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518.492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4.773.141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622.186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5.490.925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1550719"/>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RUSYA FEDERASYONU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419.124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3.045.862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333.924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4.652.877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00376850"/>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İTALYA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462.855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5.233.158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476.734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4.388.565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496762"/>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FAS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371.193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4.303.532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369.939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4.206.729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0229628"/>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ROMANYA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588.101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2.825.757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393.919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3.542.441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85971861"/>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MERSİN SERBEST BÖLGE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136.524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1.825.685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247.832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3.183.745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76505022"/>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POLONYA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405.881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3.235.924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318.838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2.960.121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32038322"/>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HOLLANDA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231.872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2.429.733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242.167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2.660.590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71476191"/>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İRAN (İSLAM CUM.)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247.663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2.092.759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303.704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2.400.349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63399519"/>
                  </a:ext>
                </a:extLst>
              </a:tr>
              <a:tr h="256852">
                <a:tc>
                  <a:txBody>
                    <a:bodyPr/>
                    <a:lstStyle/>
                    <a:p>
                      <a:pPr algn="l"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BULGARİSTAN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410.647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2.245.817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385.186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2.343.088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22912518"/>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YUNANİSTAN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473.304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2.775.821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262.172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2.153.565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40,1%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42272706"/>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TUNUS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196.910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2.010.218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147.755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1.751.070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72148163"/>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BELÇİKA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160.689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1.375.484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214.812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1.734.860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4266638"/>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FRANSA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161.844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2.211.231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132.884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1.621.196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-26,7%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56686221"/>
                  </a:ext>
                </a:extLst>
              </a:tr>
              <a:tr h="256852">
                <a:tc>
                  <a:txBody>
                    <a:bodyPr/>
                    <a:lstStyle/>
                    <a:p>
                      <a:pPr algn="l"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MEKSİKA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39.412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363.555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77.730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1.063.014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97,2%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a:solidFill>
                            <a:schemeClr val="dk1"/>
                          </a:solidFill>
                          <a:effectLst/>
                          <a:latin typeface="Times New Roman" panose="02020603050405020304" pitchFamily="18" charset="0"/>
                          <a:ea typeface="+mn-ea"/>
                          <a:cs typeface="Times New Roman" panose="02020603050405020304" pitchFamily="18" charset="0"/>
                        </a:rPr>
                        <a:t>192,4%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0" u="none" strike="noStrike" kern="1200" dirty="0">
                          <a:solidFill>
                            <a:schemeClr val="dk1"/>
                          </a:solidFill>
                          <a:effectLst/>
                          <a:latin typeface="Times New Roman" panose="02020603050405020304" pitchFamily="18" charset="0"/>
                          <a:ea typeface="+mn-ea"/>
                          <a:cs typeface="Times New Roman" panose="02020603050405020304" pitchFamily="18"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7750655"/>
                  </a:ext>
                </a:extLst>
              </a:tr>
              <a:tr h="256852">
                <a:tc>
                  <a:txBody>
                    <a:bodyPr/>
                    <a:lstStyle/>
                    <a:p>
                      <a:pPr algn="l" fontAlgn="b"/>
                      <a:r>
                        <a:rPr lang="tr-TR" sz="13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TOPLAM</a:t>
                      </a:r>
                      <a:endParaRPr lang="tr-TR" sz="13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dirty="0">
                          <a:solidFill>
                            <a:schemeClr val="dk1"/>
                          </a:solidFill>
                          <a:effectLst/>
                          <a:latin typeface="Times New Roman" panose="02020603050405020304" pitchFamily="18" charset="0"/>
                          <a:ea typeface="+mn-ea"/>
                          <a:cs typeface="Times New Roman" panose="02020603050405020304" pitchFamily="18" charset="0"/>
                        </a:rPr>
                        <a:t>12.556.779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a:solidFill>
                            <a:schemeClr val="dk1"/>
                          </a:solidFill>
                          <a:effectLst/>
                          <a:latin typeface="Times New Roman" panose="02020603050405020304" pitchFamily="18" charset="0"/>
                          <a:ea typeface="+mn-ea"/>
                          <a:cs typeface="Times New Roman" panose="02020603050405020304" pitchFamily="18" charset="0"/>
                        </a:rPr>
                        <a:t>102.208.548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a:solidFill>
                            <a:schemeClr val="dk1"/>
                          </a:solidFill>
                          <a:effectLst/>
                          <a:latin typeface="Times New Roman" panose="02020603050405020304" pitchFamily="18" charset="0"/>
                          <a:ea typeface="+mn-ea"/>
                          <a:cs typeface="Times New Roman" panose="02020603050405020304" pitchFamily="18" charset="0"/>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a:solidFill>
                            <a:schemeClr val="dk1"/>
                          </a:solidFill>
                          <a:effectLst/>
                          <a:latin typeface="Times New Roman" panose="02020603050405020304" pitchFamily="18" charset="0"/>
                          <a:ea typeface="+mn-ea"/>
                          <a:cs typeface="Times New Roman" panose="02020603050405020304" pitchFamily="18" charset="0"/>
                        </a:rPr>
                        <a:t>11.784.259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a:solidFill>
                            <a:schemeClr val="dk1"/>
                          </a:solidFill>
                          <a:effectLst/>
                          <a:latin typeface="Times New Roman" panose="02020603050405020304" pitchFamily="18" charset="0"/>
                          <a:ea typeface="+mn-ea"/>
                          <a:cs typeface="Times New Roman" panose="02020603050405020304" pitchFamily="18" charset="0"/>
                        </a:rPr>
                        <a:t>106.011.269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a:solidFill>
                            <a:schemeClr val="dk1"/>
                          </a:solidFill>
                          <a:effectLst/>
                          <a:latin typeface="Times New Roman" panose="02020603050405020304" pitchFamily="18" charset="0"/>
                          <a:ea typeface="+mn-ea"/>
                          <a:cs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a:solidFill>
                            <a:schemeClr val="dk1"/>
                          </a:solidFill>
                          <a:effectLst/>
                          <a:latin typeface="Times New Roman" panose="02020603050405020304" pitchFamily="18" charset="0"/>
                          <a:ea typeface="+mn-ea"/>
                          <a:cs typeface="Times New Roman" panose="02020603050405020304" pitchFamily="18"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a:solidFill>
                            <a:schemeClr val="dk1"/>
                          </a:solidFill>
                          <a:effectLst/>
                          <a:latin typeface="Times New Roman" panose="02020603050405020304" pitchFamily="18" charset="0"/>
                          <a:ea typeface="+mn-ea"/>
                          <a:cs typeface="Times New Roman" panose="02020603050405020304" pitchFamily="18"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dirty="0">
                          <a:solidFill>
                            <a:schemeClr val="dk1"/>
                          </a:solidFill>
                          <a:effectLst/>
                          <a:latin typeface="Times New Roman" panose="02020603050405020304" pitchFamily="18" charset="0"/>
                          <a:ea typeface="+mn-ea"/>
                          <a:cs typeface="Times New Roman" panose="02020603050405020304" pitchFamily="18" charset="0"/>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00" b="1" u="none" strike="noStrike" kern="1200" dirty="0">
                          <a:solidFill>
                            <a:schemeClr val="dk1"/>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40245796"/>
                  </a:ext>
                </a:extLst>
              </a:tr>
            </a:tbl>
          </a:graphicData>
        </a:graphic>
      </p:graphicFrame>
    </p:spTree>
    <p:extLst>
      <p:ext uri="{BB962C8B-B14F-4D97-AF65-F5344CB8AC3E}">
        <p14:creationId xmlns:p14="http://schemas.microsoft.com/office/powerpoint/2010/main" val="395123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0855" t="7500" r="39301"/>
          <a:stretch/>
        </p:blipFill>
        <p:spPr>
          <a:xfrm>
            <a:off x="-1" y="0"/>
            <a:ext cx="3019425" cy="6858000"/>
          </a:xfrm>
          <a:prstGeom prst="rect">
            <a:avLst/>
          </a:prstGeom>
          <a:solidFill>
            <a:schemeClr val="tx2">
              <a:lumMod val="75000"/>
            </a:schemeClr>
          </a:solidFill>
        </p:spPr>
      </p:pic>
      <p:graphicFrame>
        <p:nvGraphicFramePr>
          <p:cNvPr id="7" name="Tablo 6"/>
          <p:cNvGraphicFramePr>
            <a:graphicFrameLocks noGrp="1"/>
          </p:cNvGraphicFramePr>
          <p:nvPr>
            <p:extLst>
              <p:ext uri="{D42A27DB-BD31-4B8C-83A1-F6EECF244321}">
                <p14:modId xmlns:p14="http://schemas.microsoft.com/office/powerpoint/2010/main" val="632014107"/>
              </p:ext>
            </p:extLst>
          </p:nvPr>
        </p:nvGraphicFramePr>
        <p:xfrm>
          <a:off x="3144115" y="1182210"/>
          <a:ext cx="8925965" cy="5305425"/>
        </p:xfrm>
        <a:graphic>
          <a:graphicData uri="http://schemas.openxmlformats.org/drawingml/2006/table">
            <a:tbl>
              <a:tblPr>
                <a:tableStyleId>{5C22544A-7EE6-4342-B048-85BDC9FD1C3A}</a:tableStyleId>
              </a:tblPr>
              <a:tblGrid>
                <a:gridCol w="2552690">
                  <a:extLst>
                    <a:ext uri="{9D8B030D-6E8A-4147-A177-3AD203B41FA5}">
                      <a16:colId xmlns:a16="http://schemas.microsoft.com/office/drawing/2014/main" val="2375392115"/>
                    </a:ext>
                  </a:extLst>
                </a:gridCol>
                <a:gridCol w="1656714">
                  <a:extLst>
                    <a:ext uri="{9D8B030D-6E8A-4147-A177-3AD203B41FA5}">
                      <a16:colId xmlns:a16="http://schemas.microsoft.com/office/drawing/2014/main" val="3466696305"/>
                    </a:ext>
                  </a:extLst>
                </a:gridCol>
                <a:gridCol w="1673619">
                  <a:extLst>
                    <a:ext uri="{9D8B030D-6E8A-4147-A177-3AD203B41FA5}">
                      <a16:colId xmlns:a16="http://schemas.microsoft.com/office/drawing/2014/main" val="3243946790"/>
                    </a:ext>
                  </a:extLst>
                </a:gridCol>
                <a:gridCol w="1521471">
                  <a:extLst>
                    <a:ext uri="{9D8B030D-6E8A-4147-A177-3AD203B41FA5}">
                      <a16:colId xmlns:a16="http://schemas.microsoft.com/office/drawing/2014/main" val="3165509636"/>
                    </a:ext>
                  </a:extLst>
                </a:gridCol>
                <a:gridCol w="1521471">
                  <a:extLst>
                    <a:ext uri="{9D8B030D-6E8A-4147-A177-3AD203B41FA5}">
                      <a16:colId xmlns:a16="http://schemas.microsoft.com/office/drawing/2014/main" val="326182710"/>
                    </a:ext>
                  </a:extLst>
                </a:gridCol>
              </a:tblGrid>
              <a:tr h="99392">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ÜLKE GRUPLARI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2022 KASIM FOBD</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2023 KASIM</a:t>
                      </a:r>
                      <a:r>
                        <a:rPr lang="tr-TR" sz="1700" b="1" u="none" strike="noStrike" kern="1200" baseline="0" dirty="0" smtClean="0">
                          <a:solidFill>
                            <a:schemeClr val="bg1"/>
                          </a:solidFill>
                          <a:effectLst/>
                          <a:latin typeface="Times New Roman" panose="02020603050405020304" pitchFamily="18" charset="0"/>
                          <a:ea typeface="+mn-ea"/>
                          <a:cs typeface="Times New Roman" panose="02020603050405020304" pitchFamily="18" charset="0"/>
                        </a:rPr>
                        <a:t> </a:t>
                      </a: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FOBD</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FOBD DEĞİŞİM %</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PAY %</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614612"/>
                  </a:ext>
                </a:extLst>
              </a:tr>
              <a:tr h="86417">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AVRUPA BİRLİĞİ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40.723.231</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40.087.280</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-1,6%</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37,8%</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656582"/>
                  </a:ext>
                </a:extLst>
              </a:tr>
              <a:tr h="128889">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BAĞIMSIZ DEVLETLER TOPLULUĞU</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12.667.274</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14.655.564</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15,7%</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13,8%</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2536637"/>
                  </a:ext>
                </a:extLst>
              </a:tr>
              <a:tr h="99392">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AFRİKA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13.115.731</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13.863.419</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5,7%</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13,1%</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911244"/>
                  </a:ext>
                </a:extLst>
              </a:tr>
              <a:tr h="99392">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KUZEY AMERİKA SERBEST TİCARET</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9.207.377</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12.798.865</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39,0%</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12,1%</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399314"/>
                  </a:ext>
                </a:extLst>
              </a:tr>
              <a:tr h="86417">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DİĞER AVRUPA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9.093.405</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8.799.442</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-3,2%</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8,3%</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213075"/>
                  </a:ext>
                </a:extLst>
              </a:tr>
              <a:tr h="86417">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ORTADOĞU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6.007.755</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5.490.574</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-8,6%</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5,2%</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322315"/>
                  </a:ext>
                </a:extLst>
              </a:tr>
              <a:tr h="50544">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SERBEST BÖLGELER</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2.856.450</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4.106.050</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43,7%</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3,9%</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69433"/>
                  </a:ext>
                </a:extLst>
              </a:tr>
              <a:tr h="86417">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DİĞER ASYA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3.390.676</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2.485.081</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-26,7%</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2,3%</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2974725"/>
                  </a:ext>
                </a:extLst>
              </a:tr>
              <a:tr h="86417">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UZAKDOĞU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2.170.106</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1.984.166</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-8,6%</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1,9%</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5908203"/>
                  </a:ext>
                </a:extLst>
              </a:tr>
              <a:tr h="86417">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OKYANUSYA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2.483.878</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1.380.152</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-44,4%</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1,3%</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01334"/>
                  </a:ext>
                </a:extLst>
              </a:tr>
              <a:tr h="86417">
                <a:tc>
                  <a:txBody>
                    <a:bodyPr/>
                    <a:lstStyle/>
                    <a:p>
                      <a:pPr algn="l" fontAlgn="ctr"/>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DİĞER AMERİKAN ÜLKELERİ</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492.664</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360.676</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-26,8%</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0,3%</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292419"/>
                  </a:ext>
                </a:extLst>
              </a:tr>
              <a:tr h="50544">
                <a:tc>
                  <a:txBody>
                    <a:bodyPr/>
                    <a:lstStyle/>
                    <a:p>
                      <a:pPr algn="l"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TOPLAM</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102.208.548</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106.011.269</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3,7%</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7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100,0%</a:t>
                      </a:r>
                      <a:endParaRPr lang="tr-TR" sz="17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172224"/>
                  </a:ext>
                </a:extLst>
              </a:tr>
            </a:tbl>
          </a:graphicData>
        </a:graphic>
      </p:graphicFrame>
      <p:sp>
        <p:nvSpPr>
          <p:cNvPr id="8" name="Dikdörtgen 7"/>
          <p:cNvSpPr/>
          <p:nvPr/>
        </p:nvSpPr>
        <p:spPr>
          <a:xfrm>
            <a:off x="3019424" y="577333"/>
            <a:ext cx="8696325" cy="461665"/>
          </a:xfrm>
          <a:prstGeom prst="rect">
            <a:avLst/>
          </a:prstGeom>
        </p:spPr>
        <p:txBody>
          <a:bodyPr wrap="square">
            <a:spAutoFit/>
          </a:bodyPr>
          <a:lstStyle/>
          <a:p>
            <a:pPr algn="ctr"/>
            <a:r>
              <a:rPr lang="tr-TR" sz="2400" b="1" dirty="0" smtClean="0">
                <a:solidFill>
                  <a:schemeClr val="bg1"/>
                </a:solidFill>
              </a:rPr>
              <a:t>UTİB KASIM </a:t>
            </a:r>
            <a:r>
              <a:rPr lang="tr-TR" sz="2400" b="1" dirty="0">
                <a:solidFill>
                  <a:schemeClr val="bg1"/>
                </a:solidFill>
              </a:rPr>
              <a:t>AYI İHRACATI- ÜLKE GRUPLARI</a:t>
            </a:r>
          </a:p>
        </p:txBody>
      </p:sp>
    </p:spTree>
    <p:extLst>
      <p:ext uri="{BB962C8B-B14F-4D97-AF65-F5344CB8AC3E}">
        <p14:creationId xmlns:p14="http://schemas.microsoft.com/office/powerpoint/2010/main" val="466927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nvPr>
        </p:nvGraphicFramePr>
        <p:xfrm>
          <a:off x="648392" y="357449"/>
          <a:ext cx="11296998" cy="6010099"/>
        </p:xfrm>
        <a:graphic>
          <a:graphicData uri="http://schemas.openxmlformats.org/drawingml/2006/table">
            <a:tbl>
              <a:tblPr>
                <a:tableStyleId>{5C22544A-7EE6-4342-B048-85BDC9FD1C3A}</a:tableStyleId>
              </a:tblPr>
              <a:tblGrid>
                <a:gridCol w="5556901">
                  <a:extLst>
                    <a:ext uri="{9D8B030D-6E8A-4147-A177-3AD203B41FA5}">
                      <a16:colId xmlns:a16="http://schemas.microsoft.com/office/drawing/2014/main" val="20000"/>
                    </a:ext>
                  </a:extLst>
                </a:gridCol>
                <a:gridCol w="1754131">
                  <a:extLst>
                    <a:ext uri="{9D8B030D-6E8A-4147-A177-3AD203B41FA5}">
                      <a16:colId xmlns:a16="http://schemas.microsoft.com/office/drawing/2014/main" val="20002"/>
                    </a:ext>
                  </a:extLst>
                </a:gridCol>
                <a:gridCol w="1491459">
                  <a:extLst>
                    <a:ext uri="{9D8B030D-6E8A-4147-A177-3AD203B41FA5}">
                      <a16:colId xmlns:a16="http://schemas.microsoft.com/office/drawing/2014/main" val="20003"/>
                    </a:ext>
                  </a:extLst>
                </a:gridCol>
                <a:gridCol w="1270248">
                  <a:extLst>
                    <a:ext uri="{9D8B030D-6E8A-4147-A177-3AD203B41FA5}">
                      <a16:colId xmlns:a16="http://schemas.microsoft.com/office/drawing/2014/main" val="20005"/>
                    </a:ext>
                  </a:extLst>
                </a:gridCol>
                <a:gridCol w="1224259">
                  <a:extLst>
                    <a:ext uri="{9D8B030D-6E8A-4147-A177-3AD203B41FA5}">
                      <a16:colId xmlns:a16="http://schemas.microsoft.com/office/drawing/2014/main" val="20006"/>
                    </a:ext>
                  </a:extLst>
                </a:gridCol>
              </a:tblGrid>
              <a:tr h="924788">
                <a:tc gridSpan="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800" b="1" dirty="0" smtClean="0">
                          <a:solidFill>
                            <a:schemeClr val="bg1"/>
                          </a:solidFill>
                          <a:latin typeface="Times New Roman" panose="02020603050405020304" pitchFamily="18" charset="0"/>
                          <a:cs typeface="Times New Roman" panose="02020603050405020304" pitchFamily="18" charset="0"/>
                        </a:rPr>
                        <a:t>OCAK - KASIM 2023 TÜRKİYE İHRACATI İLK 10 SEKTÖR</a:t>
                      </a:r>
                      <a:endParaRPr lang="tr-TR" sz="2800" b="1" u="none" strike="noStrike" dirty="0" smtClean="0">
                        <a:solidFill>
                          <a:schemeClr val="bg1"/>
                        </a:solidFill>
                        <a:effectLst/>
                        <a:latin typeface="Times New Roman" panose="02020603050405020304" pitchFamily="18" charset="0"/>
                        <a:cs typeface="Times New Roman" panose="02020603050405020304" pitchFamily="18" charset="0"/>
                      </a:endParaRPr>
                    </a:p>
                    <a:p>
                      <a:pPr algn="ctr" fontAlgn="ctr"/>
                      <a:r>
                        <a:rPr lang="tr-TR" sz="2800" b="1" u="none" strike="noStrike" dirty="0" smtClean="0">
                          <a:solidFill>
                            <a:schemeClr val="bg1"/>
                          </a:solidFill>
                          <a:effectLst/>
                          <a:latin typeface="Times New Roman" panose="02020603050405020304" pitchFamily="18" charset="0"/>
                          <a:cs typeface="Times New Roman" panose="02020603050405020304" pitchFamily="18" charset="0"/>
                        </a:rPr>
                        <a:t>SEKTÖREL BAZDA İHRACAT RAKAMLARI -1.000 $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336843">
                <a:tc>
                  <a:txBody>
                    <a:bodyPr/>
                    <a:lstStyle/>
                    <a:p>
                      <a:pPr algn="l" fontAlgn="b"/>
                      <a:r>
                        <a:rPr lang="tr-TR" sz="1100" b="1" i="0" u="none" strike="noStrike" dirty="0">
                          <a:solidFill>
                            <a:schemeClr val="bg1"/>
                          </a:solidFill>
                          <a:effectLst/>
                          <a:latin typeface="Times New Roman" panose="02020603050405020304" pitchFamily="18" charset="0"/>
                          <a:cs typeface="Times New Roman" panose="02020603050405020304" pitchFamily="18" charset="0"/>
                        </a:rPr>
                        <a:t>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algn="ctr" fontAlgn="ctr"/>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OCAK – </a:t>
                      </a:r>
                      <a:r>
                        <a:rPr lang="tr-TR" sz="2000" b="1" i="0" u="none" strike="noStrike" kern="1200" baseline="0" dirty="0" smtClean="0">
                          <a:solidFill>
                            <a:schemeClr val="bg1"/>
                          </a:solidFill>
                          <a:effectLst/>
                          <a:latin typeface="Times New Roman" panose="02020603050405020304" pitchFamily="18" charset="0"/>
                          <a:ea typeface="+mn-ea"/>
                          <a:cs typeface="Times New Roman" panose="02020603050405020304" pitchFamily="18" charset="0"/>
                        </a:rPr>
                        <a:t>KASIM</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663479">
                <a:tc>
                  <a:txBody>
                    <a:bodyPr/>
                    <a:lstStyle/>
                    <a:p>
                      <a:pPr algn="l"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SEKTÖRLER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2022</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2023</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Değişim    (</a:t>
                      </a:r>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'23/'22)</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a:t>
                      </a:r>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Pay(23)  </a:t>
                      </a:r>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Otomotiv Endüstrisi</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27.834.408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31.830.991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14,4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13,7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Kimyevi Maddeler ve Mamulleri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30.804.358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27.862.297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6843">
                <a:tc>
                  <a:txBody>
                    <a:bodyPr/>
                    <a:lstStyle/>
                    <a:p>
                      <a:pPr algn="l"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tr-TR" sz="20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3.Hazır Giyim </a:t>
                      </a:r>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ve Konfeksiyon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19.489.692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17.805.405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7,6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Elektrik ve Elektronik</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13.693.023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14.797.032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8,1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6,4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Çelik</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19.697.417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13.545.378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-31,2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Demir ve Demir Dışı Metaller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13.284.299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11.525.652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4,9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Hububat, Bakliyat, Yağlı Tohumlar ve Mamulleri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10.338.924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11.275.992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9,1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Makine ve Aksamları</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9.336.548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10.349.358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4,4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6843">
                <a:tc>
                  <a:txBody>
                    <a:bodyPr/>
                    <a:lstStyle/>
                    <a:p>
                      <a:pPr algn="l"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tr-TR" sz="20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9.Tekstil </a:t>
                      </a:r>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ve Hammaddeleri</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9.553.151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8.795.890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-7,9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3,8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71516">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Mobilya, Kağıt ve Orman Ürünleri</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7.679.783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7.309.599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6843">
                <a:tc>
                  <a:txBody>
                    <a:bodyPr/>
                    <a:lstStyle/>
                    <a:p>
                      <a:pPr algn="l" fontAlgn="b"/>
                      <a:r>
                        <a:rPr lang="pt-B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T O P L A M (TİM*)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206.299.768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202.146.523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86,8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532825">
                <a:tc>
                  <a:txBody>
                    <a:bodyPr/>
                    <a:lstStyle/>
                    <a:p>
                      <a:pPr algn="l"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İhracatçı Birlikleri Kaydından Muaf İhracat ile Antrepo ve Serbest Bölgeler Farkı</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24.971.231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30.768.843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69507">
                <a:tc>
                  <a:txBody>
                    <a:bodyPr/>
                    <a:lstStyle/>
                    <a:p>
                      <a:pPr algn="l"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GENEL İHRACAT TOPLAMI</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231.270.999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232.915.365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431157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2" name="Dikdörtgen 11"/>
          <p:cNvSpPr/>
          <p:nvPr/>
        </p:nvSpPr>
        <p:spPr>
          <a:xfrm>
            <a:off x="18711" y="0"/>
            <a:ext cx="7159353" cy="6858000"/>
          </a:xfrm>
          <a:prstGeom prst="rect">
            <a:avLst/>
          </a:prstGeom>
          <a:solidFill>
            <a:schemeClr val="bg2">
              <a:lumMod val="1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7100" lvl="0" algn="just">
              <a:tabLst>
                <a:tab pos="457200" algn="l"/>
              </a:tabLst>
            </a:pPr>
            <a:endParaRPr lang="tr-TR" dirty="0">
              <a:solidFill>
                <a:schemeClr val="bg1"/>
              </a:solidFill>
              <a:latin typeface="Times New Roman" panose="02020603050405020304" pitchFamily="18" charset="0"/>
              <a:cs typeface="Times New Roman" panose="02020603050405020304" pitchFamily="18" charset="0"/>
            </a:endParaRPr>
          </a:p>
        </p:txBody>
      </p:sp>
      <p:sp>
        <p:nvSpPr>
          <p:cNvPr id="11" name="Dikdörtgen 10"/>
          <p:cNvSpPr/>
          <p:nvPr/>
        </p:nvSpPr>
        <p:spPr>
          <a:xfrm>
            <a:off x="-3776" y="947944"/>
            <a:ext cx="718184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OCAK - KASIM </a:t>
            </a:r>
            <a:r>
              <a:rPr kumimoji="0" lang="tr-TR"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AYI </a:t>
            </a:r>
            <a:r>
              <a:rPr kumimoji="0" lang="tr-TR"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TG TEKSTİL SEKTÖRÜ</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UTİB </a:t>
            </a:r>
            <a:r>
              <a:rPr kumimoji="0" lang="tr-TR"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İHRACATI KARŞILAŞTIRMASI</a:t>
            </a:r>
          </a:p>
        </p:txBody>
      </p:sp>
      <p:sp>
        <p:nvSpPr>
          <p:cNvPr id="8" name="Dikdörtgen 7"/>
          <p:cNvSpPr/>
          <p:nvPr/>
        </p:nvSpPr>
        <p:spPr>
          <a:xfrm>
            <a:off x="290945" y="2322320"/>
            <a:ext cx="6396702" cy="923330"/>
          </a:xfrm>
          <a:prstGeom prst="rect">
            <a:avLst/>
          </a:prstGeom>
        </p:spPr>
        <p:txBody>
          <a:bodyPr wrap="square">
            <a:spAutoFit/>
          </a:bodyPr>
          <a:lstStyle/>
          <a:p>
            <a:pPr marL="752850" indent="-285750" algn="just">
              <a:buFont typeface="Arial" panose="020B0604020202020204" pitchFamily="34" charset="0"/>
              <a:buChar char="•"/>
              <a:tabLst>
                <a:tab pos="457200" algn="l"/>
              </a:tabLst>
            </a:pP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2023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Ocak-Kasım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UTİB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ihracatı bir önceki yılın aynı ayına göre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%-5,1 azalış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milyar 178 milyon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USD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olarak gerçekleşti</a:t>
            </a:r>
            <a:r>
              <a:rPr lang="tr-TR"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Dikdörtgen 8"/>
          <p:cNvSpPr/>
          <p:nvPr/>
        </p:nvSpPr>
        <p:spPr>
          <a:xfrm>
            <a:off x="290945" y="3973696"/>
            <a:ext cx="6433761" cy="923330"/>
          </a:xfrm>
          <a:prstGeom prst="rect">
            <a:avLst/>
          </a:prstGeom>
        </p:spPr>
        <p:txBody>
          <a:bodyPr wrap="square">
            <a:spAutoFit/>
          </a:bodyPr>
          <a:lstStyle/>
          <a:p>
            <a:pPr marL="752850" lvl="0" indent="-285750" algn="just">
              <a:buFont typeface="Arial" panose="020B0604020202020204" pitchFamily="34" charset="0"/>
              <a:buChar char="•"/>
              <a:tabLst>
                <a:tab pos="457200" algn="l"/>
              </a:tabLst>
            </a:pPr>
            <a:r>
              <a:rPr lang="tr-TR"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Aynı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dönem döneminde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Türkiye Geneli </a:t>
            </a:r>
            <a:r>
              <a:rPr lang="tr-TR"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tekstil ve hammaddeleri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ihracatı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%-7,9 azalış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ile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8</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milyar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796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milyon USD</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olarak gerçekleşti.</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7381875" y="495301"/>
            <a:ext cx="4657725" cy="6162674"/>
          </a:xfrm>
          <a:prstGeom prst="rect">
            <a:avLst/>
          </a:prstGeom>
        </p:spPr>
      </p:pic>
    </p:spTree>
    <p:extLst>
      <p:ext uri="{BB962C8B-B14F-4D97-AF65-F5344CB8AC3E}">
        <p14:creationId xmlns:p14="http://schemas.microsoft.com/office/powerpoint/2010/main" val="3113634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3296340229"/>
              </p:ext>
            </p:extLst>
          </p:nvPr>
        </p:nvGraphicFramePr>
        <p:xfrm>
          <a:off x="274547" y="500225"/>
          <a:ext cx="11815926" cy="6191968"/>
        </p:xfrm>
        <a:graphic>
          <a:graphicData uri="http://schemas.openxmlformats.org/drawingml/2006/table">
            <a:tbl>
              <a:tblPr>
                <a:tableStyleId>{5C22544A-7EE6-4342-B048-85BDC9FD1C3A}</a:tableStyleId>
              </a:tblPr>
              <a:tblGrid>
                <a:gridCol w="2490797">
                  <a:extLst>
                    <a:ext uri="{9D8B030D-6E8A-4147-A177-3AD203B41FA5}">
                      <a16:colId xmlns:a16="http://schemas.microsoft.com/office/drawing/2014/main" val="2459690181"/>
                    </a:ext>
                  </a:extLst>
                </a:gridCol>
                <a:gridCol w="1007341">
                  <a:extLst>
                    <a:ext uri="{9D8B030D-6E8A-4147-A177-3AD203B41FA5}">
                      <a16:colId xmlns:a16="http://schemas.microsoft.com/office/drawing/2014/main" val="1033592300"/>
                    </a:ext>
                  </a:extLst>
                </a:gridCol>
                <a:gridCol w="1017796">
                  <a:extLst>
                    <a:ext uri="{9D8B030D-6E8A-4147-A177-3AD203B41FA5}">
                      <a16:colId xmlns:a16="http://schemas.microsoft.com/office/drawing/2014/main" val="4260988245"/>
                    </a:ext>
                  </a:extLst>
                </a:gridCol>
                <a:gridCol w="1046886">
                  <a:extLst>
                    <a:ext uri="{9D8B030D-6E8A-4147-A177-3AD203B41FA5}">
                      <a16:colId xmlns:a16="http://schemas.microsoft.com/office/drawing/2014/main" val="1519380777"/>
                    </a:ext>
                  </a:extLst>
                </a:gridCol>
                <a:gridCol w="1014364">
                  <a:extLst>
                    <a:ext uri="{9D8B030D-6E8A-4147-A177-3AD203B41FA5}">
                      <a16:colId xmlns:a16="http://schemas.microsoft.com/office/drawing/2014/main" val="4059086647"/>
                    </a:ext>
                  </a:extLst>
                </a:gridCol>
                <a:gridCol w="1137536">
                  <a:extLst>
                    <a:ext uri="{9D8B030D-6E8A-4147-A177-3AD203B41FA5}">
                      <a16:colId xmlns:a16="http://schemas.microsoft.com/office/drawing/2014/main" val="3555186715"/>
                    </a:ext>
                  </a:extLst>
                </a:gridCol>
                <a:gridCol w="1103325">
                  <a:extLst>
                    <a:ext uri="{9D8B030D-6E8A-4147-A177-3AD203B41FA5}">
                      <a16:colId xmlns:a16="http://schemas.microsoft.com/office/drawing/2014/main" val="3445810303"/>
                    </a:ext>
                  </a:extLst>
                </a:gridCol>
                <a:gridCol w="940820">
                  <a:extLst>
                    <a:ext uri="{9D8B030D-6E8A-4147-A177-3AD203B41FA5}">
                      <a16:colId xmlns:a16="http://schemas.microsoft.com/office/drawing/2014/main" val="770462219"/>
                    </a:ext>
                  </a:extLst>
                </a:gridCol>
                <a:gridCol w="936251">
                  <a:extLst>
                    <a:ext uri="{9D8B030D-6E8A-4147-A177-3AD203B41FA5}">
                      <a16:colId xmlns:a16="http://schemas.microsoft.com/office/drawing/2014/main" val="2396136830"/>
                    </a:ext>
                  </a:extLst>
                </a:gridCol>
                <a:gridCol w="1120810">
                  <a:extLst>
                    <a:ext uri="{9D8B030D-6E8A-4147-A177-3AD203B41FA5}">
                      <a16:colId xmlns:a16="http://schemas.microsoft.com/office/drawing/2014/main" val="3660557172"/>
                    </a:ext>
                  </a:extLst>
                </a:gridCol>
              </a:tblGrid>
              <a:tr h="174575">
                <a:tc>
                  <a:txBody>
                    <a:bodyPr/>
                    <a:lstStyle/>
                    <a:p>
                      <a:pPr marL="72000" algn="l"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MAL GRUBU</a:t>
                      </a:r>
                    </a:p>
                  </a:txBody>
                  <a:tcPr marL="6433" marR="6433" marT="6433"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Miktar KG </a:t>
                      </a:r>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2022</a:t>
                      </a:r>
                      <a:endPar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2022 Ocak</a:t>
                      </a:r>
                      <a:r>
                        <a:rPr lang="tr-TR" sz="1350" b="1" u="none" strike="noStrike" kern="1200" baseline="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 - </a:t>
                      </a:r>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Kasım </a:t>
                      </a:r>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FOBD</a:t>
                      </a: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KG Başına </a:t>
                      </a:r>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İhracat 2022</a:t>
                      </a:r>
                      <a:endPar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Miktar KG </a:t>
                      </a:r>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2023</a:t>
                      </a:r>
                      <a:endPar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2023 Oca</a:t>
                      </a:r>
                      <a:r>
                        <a:rPr lang="tr-TR" sz="1350" b="1" u="none" strike="noStrike" kern="1200" baseline="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k - </a:t>
                      </a:r>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Kasım </a:t>
                      </a:r>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FOBD</a:t>
                      </a: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KG Başına </a:t>
                      </a:r>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İhracat 2023</a:t>
                      </a:r>
                      <a:endPar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endParaRP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KG</a:t>
                      </a:r>
                    </a:p>
                    <a:p>
                      <a:pPr algn="ctr" fontAlgn="b"/>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Değişim </a:t>
                      </a:r>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a:t>
                      </a: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FOBD Değişim %</a:t>
                      </a:r>
                    </a:p>
                  </a:txBody>
                  <a:tcPr marL="6433" marR="6433" marT="64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Değişim</a:t>
                      </a:r>
                    </a:p>
                    <a:p>
                      <a:pPr algn="ctr" fontAlgn="b"/>
                      <a:r>
                        <a:rPr lang="tr-TR" sz="1350" b="1" u="none" strike="noStrike" kern="1200" dirty="0" smtClean="0">
                          <a:solidFill>
                            <a:schemeClr val="tx2">
                              <a:lumMod val="50000"/>
                            </a:schemeClr>
                          </a:solidFill>
                          <a:effectLst/>
                          <a:latin typeface="Times New Roman" panose="02020603050405020304" pitchFamily="18" charset="0"/>
                          <a:ea typeface="+mn-ea"/>
                          <a:cs typeface="Times New Roman" panose="02020603050405020304" pitchFamily="18" charset="0"/>
                        </a:rPr>
                        <a:t>$/</a:t>
                      </a:r>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KG %</a:t>
                      </a:r>
                    </a:p>
                  </a:txBody>
                  <a:tcPr marL="6433" marR="6433" marT="6433"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17949392"/>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DOKUMA KUMAŞLAR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62.864.909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748.452.747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58.318.416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744.719.833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-0,5%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7,3%</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2715229"/>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SUNİ - SENTETİK İPLİKLER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31.562.424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137.969.177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24.700.295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139.612.622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29,3%</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68106153"/>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ÖRME KUMAŞLAR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12.594.672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95.666.018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10.794.657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86.832.376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8,0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-9,2%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5,9%</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78417553"/>
                  </a:ext>
                </a:extLst>
              </a:tr>
              <a:tr h="175866">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DOKUNMAMIŞ KUMAŞLAR VE EŞYALAR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12.038.611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70.098.544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10.078.686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58.873.945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0,3%</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4690799"/>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PAMUKLU EV TEKSTİLİ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8.616.373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70.495.078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5.322.326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48.745.260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9,2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-30,9%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11,9%</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99960380"/>
                  </a:ext>
                </a:extLst>
              </a:tr>
              <a:tr h="89923">
                <a:tc>
                  <a:txBody>
                    <a:bodyPr/>
                    <a:lstStyle/>
                    <a:p>
                      <a:pPr algn="l" fontAlgn="ctr"/>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PAMUK İPLİĞİ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6.521.388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37.346.707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7.651.813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39.739.313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17,3%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-9,3%</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51319374"/>
                  </a:ext>
                </a:extLst>
              </a:tr>
              <a:tr h="89923">
                <a:tc>
                  <a:txBody>
                    <a:bodyPr/>
                    <a:lstStyle/>
                    <a:p>
                      <a:pPr algn="l" fontAlgn="ctr"/>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DİĞER İPLİKLER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4.575.238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24.307.166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4.508.326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27.677.459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13,9%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15,6%</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55647231"/>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DİĞER HAZIR EŞYA</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7.928.596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26.171.835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4.503.684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14.758.200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-43,6%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-0,7%</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55570948"/>
                  </a:ext>
                </a:extLst>
              </a:tr>
              <a:tr h="89923">
                <a:tc>
                  <a:txBody>
                    <a:bodyPr/>
                    <a:lstStyle/>
                    <a:p>
                      <a:pPr algn="l" fontAlgn="ctr"/>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SUNİ - SENTETİK ELYAF</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12.227.307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19.466.205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4.844.257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5.080.812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-60,4%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-73,9%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-34,1%</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70172422"/>
                  </a:ext>
                </a:extLst>
              </a:tr>
              <a:tr h="89923">
                <a:tc>
                  <a:txBody>
                    <a:bodyPr/>
                    <a:lstStyle/>
                    <a:p>
                      <a:pPr algn="l" fontAlgn="ctr"/>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PAMUK ELYAFI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2.109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1.224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2.017.267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3.821.109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95.573,1%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312.140,7%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226,4%</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82839619"/>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SUNİ - SENTETİK EV TEKSTİLİ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440.265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4.212.886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300.788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3.108.178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-26,2%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8,0%</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83444420"/>
                  </a:ext>
                </a:extLst>
              </a:tr>
              <a:tr h="89923">
                <a:tc>
                  <a:txBody>
                    <a:bodyPr/>
                    <a:lstStyle/>
                    <a:p>
                      <a:pPr algn="l" fontAlgn="ctr"/>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YÜN İPLİĞİ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195.850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3.323.538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171.615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2.899.524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16,9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-0,4%</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02647881"/>
                  </a:ext>
                </a:extLst>
              </a:tr>
              <a:tr h="175866">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KİMYA SABUN VE YIKAMA MÜSTAHZARLARI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1.095.988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1.083.434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600.054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699.884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18,0%</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25266126"/>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YÜN ELYAFI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462.357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644.091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178.687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468.967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88,4%</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41930220"/>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DİĞER EV TEKSTİLİ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114.263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895.888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52.501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346.566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6,6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-54,1%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-15,8%</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5711839"/>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İPEK ELYAFI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39.526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279.711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39.937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302.764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7,6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7,1%</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93280325"/>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KİMYA ECZACILIK ÜRÜNLERİ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10.566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737.901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69,8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3.818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221.953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58,1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-63,9%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-69,9%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-16,8%</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88853771"/>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DİĞER ELYAFLAR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1.810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3.352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5.508,8%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2.852,8%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-47,4%</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49301213"/>
                  </a:ext>
                </a:extLst>
              </a:tr>
              <a:tr h="175866">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KİMYA UÇUCU YAĞLAR.KOZMETİKLER</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20.124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19.831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204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1.489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7,3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-99,0%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-92,5%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640,3%</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2280561"/>
                  </a:ext>
                </a:extLst>
              </a:tr>
              <a:tr h="175866">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DİĞER YAN SANAYİ ÜRÜNLERİ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399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1.184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1.403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43,5%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18,4%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-17,5%</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88246892"/>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İPEK İPLİĞİ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10,7%</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78353307"/>
                  </a:ext>
                </a:extLst>
              </a:tr>
              <a:tr h="89923">
                <a:tc>
                  <a:txBody>
                    <a:bodyPr/>
                    <a:lstStyle/>
                    <a:p>
                      <a:pPr algn="l" fontAlgn="ctr"/>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GİYİM AKSESUARLARI</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65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0,1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a:solidFill>
                            <a:schemeClr val="tx2">
                              <a:lumMod val="50000"/>
                            </a:schemeClr>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0"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74343184"/>
                  </a:ext>
                </a:extLst>
              </a:tr>
              <a:tr h="89923">
                <a:tc>
                  <a:txBody>
                    <a:bodyPr/>
                    <a:lstStyle/>
                    <a:p>
                      <a:pPr algn="l"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TOPLAM</a:t>
                      </a:r>
                    </a:p>
                  </a:txBody>
                  <a:tcPr marL="9525" marR="9525" marT="9525"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161.311.167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1.241.173.896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7,7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134.089.818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1.177.915.691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-16,9%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tr-TR" sz="1350" b="1" u="none" strike="noStrike" kern="1200" dirty="0">
                          <a:solidFill>
                            <a:schemeClr val="tx2">
                              <a:lumMod val="50000"/>
                            </a:schemeClr>
                          </a:solidFill>
                          <a:effectLst/>
                          <a:latin typeface="Times New Roman" panose="02020603050405020304" pitchFamily="18" charset="0"/>
                          <a:ea typeface="+mn-ea"/>
                          <a:cs typeface="Times New Roman" panose="02020603050405020304" pitchFamily="18" charset="0"/>
                        </a:rPr>
                        <a:t>14,2%</a:t>
                      </a:r>
                    </a:p>
                  </a:txBody>
                  <a:tcPr marL="9525" marR="9525" marT="9525"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29738649"/>
                  </a:ext>
                </a:extLst>
              </a:tr>
            </a:tbl>
          </a:graphicData>
        </a:graphic>
      </p:graphicFrame>
      <p:sp>
        <p:nvSpPr>
          <p:cNvPr id="5" name="Dikdörtgen 4"/>
          <p:cNvSpPr/>
          <p:nvPr/>
        </p:nvSpPr>
        <p:spPr>
          <a:xfrm>
            <a:off x="2949895" y="38560"/>
            <a:ext cx="661912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Ocak - Kasım 2023 UTİB </a:t>
            </a:r>
            <a:r>
              <a:rPr kumimoji="0" lang="tr-TR"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İhracatı- Mal Grupları</a:t>
            </a:r>
            <a:endParaRPr kumimoji="0" lang="tr-TR" sz="2400" b="1"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0500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Dikdörtgen 4"/>
          <p:cNvSpPr/>
          <p:nvPr/>
        </p:nvSpPr>
        <p:spPr>
          <a:xfrm>
            <a:off x="2949895" y="38560"/>
            <a:ext cx="628890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Ocak - Kasım 2023 UTİB </a:t>
            </a:r>
            <a:r>
              <a:rPr kumimoji="0" lang="tr-TR"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İhracatı- </a:t>
            </a:r>
            <a:r>
              <a:rPr kumimoji="0" lang="tr-TR"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İlk 20 </a:t>
            </a:r>
            <a:r>
              <a:rPr kumimoji="0" lang="tr-TR" sz="2400" b="1" i="0" u="none" strike="noStrike" kern="1200" cap="none" spc="0" normalizeH="0" baseline="0" noProof="0" dirty="0" smtClean="0">
                <a:ln>
                  <a:noFill/>
                </a:ln>
                <a:solidFill>
                  <a:prstClr val="white"/>
                </a:solidFill>
                <a:effectLst>
                  <a:outerShdw blurRad="50800" dist="38100" dir="16200000"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Ülke</a:t>
            </a:r>
            <a:endParaRPr kumimoji="0" lang="tr-TR"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 name="Tablo 5"/>
          <p:cNvGraphicFramePr>
            <a:graphicFrameLocks noGrp="1"/>
          </p:cNvGraphicFramePr>
          <p:nvPr>
            <p:extLst>
              <p:ext uri="{D42A27DB-BD31-4B8C-83A1-F6EECF244321}">
                <p14:modId xmlns:p14="http://schemas.microsoft.com/office/powerpoint/2010/main" val="558231973"/>
              </p:ext>
            </p:extLst>
          </p:nvPr>
        </p:nvGraphicFramePr>
        <p:xfrm>
          <a:off x="276225" y="562199"/>
          <a:ext cx="11699873" cy="5930046"/>
        </p:xfrm>
        <a:graphic>
          <a:graphicData uri="http://schemas.openxmlformats.org/drawingml/2006/table">
            <a:tbl>
              <a:tblPr>
                <a:tableStyleId>{5C22544A-7EE6-4342-B048-85BDC9FD1C3A}</a:tableStyleId>
              </a:tblPr>
              <a:tblGrid>
                <a:gridCol w="1790700">
                  <a:extLst>
                    <a:ext uri="{9D8B030D-6E8A-4147-A177-3AD203B41FA5}">
                      <a16:colId xmlns:a16="http://schemas.microsoft.com/office/drawing/2014/main" val="373044007"/>
                    </a:ext>
                  </a:extLst>
                </a:gridCol>
                <a:gridCol w="926640">
                  <a:extLst>
                    <a:ext uri="{9D8B030D-6E8A-4147-A177-3AD203B41FA5}">
                      <a16:colId xmlns:a16="http://schemas.microsoft.com/office/drawing/2014/main" val="429165473"/>
                    </a:ext>
                  </a:extLst>
                </a:gridCol>
                <a:gridCol w="1225624">
                  <a:extLst>
                    <a:ext uri="{9D8B030D-6E8A-4147-A177-3AD203B41FA5}">
                      <a16:colId xmlns:a16="http://schemas.microsoft.com/office/drawing/2014/main" val="1165658417"/>
                    </a:ext>
                  </a:extLst>
                </a:gridCol>
                <a:gridCol w="1153166">
                  <a:extLst>
                    <a:ext uri="{9D8B030D-6E8A-4147-A177-3AD203B41FA5}">
                      <a16:colId xmlns:a16="http://schemas.microsoft.com/office/drawing/2014/main" val="2437402230"/>
                    </a:ext>
                  </a:extLst>
                </a:gridCol>
                <a:gridCol w="1022967">
                  <a:extLst>
                    <a:ext uri="{9D8B030D-6E8A-4147-A177-3AD203B41FA5}">
                      <a16:colId xmlns:a16="http://schemas.microsoft.com/office/drawing/2014/main" val="4113176645"/>
                    </a:ext>
                  </a:extLst>
                </a:gridCol>
                <a:gridCol w="1181661">
                  <a:extLst>
                    <a:ext uri="{9D8B030D-6E8A-4147-A177-3AD203B41FA5}">
                      <a16:colId xmlns:a16="http://schemas.microsoft.com/office/drawing/2014/main" val="3382603207"/>
                    </a:ext>
                  </a:extLst>
                </a:gridCol>
                <a:gridCol w="1050585">
                  <a:extLst>
                    <a:ext uri="{9D8B030D-6E8A-4147-A177-3AD203B41FA5}">
                      <a16:colId xmlns:a16="http://schemas.microsoft.com/office/drawing/2014/main" val="1374261858"/>
                    </a:ext>
                  </a:extLst>
                </a:gridCol>
                <a:gridCol w="834912">
                  <a:extLst>
                    <a:ext uri="{9D8B030D-6E8A-4147-A177-3AD203B41FA5}">
                      <a16:colId xmlns:a16="http://schemas.microsoft.com/office/drawing/2014/main" val="575763236"/>
                    </a:ext>
                  </a:extLst>
                </a:gridCol>
                <a:gridCol w="1012553">
                  <a:extLst>
                    <a:ext uri="{9D8B030D-6E8A-4147-A177-3AD203B41FA5}">
                      <a16:colId xmlns:a16="http://schemas.microsoft.com/office/drawing/2014/main" val="2749141431"/>
                    </a:ext>
                  </a:extLst>
                </a:gridCol>
                <a:gridCol w="861559">
                  <a:extLst>
                    <a:ext uri="{9D8B030D-6E8A-4147-A177-3AD203B41FA5}">
                      <a16:colId xmlns:a16="http://schemas.microsoft.com/office/drawing/2014/main" val="2507767801"/>
                    </a:ext>
                  </a:extLst>
                </a:gridCol>
                <a:gridCol w="639506">
                  <a:extLst>
                    <a:ext uri="{9D8B030D-6E8A-4147-A177-3AD203B41FA5}">
                      <a16:colId xmlns:a16="http://schemas.microsoft.com/office/drawing/2014/main" val="3445088702"/>
                    </a:ext>
                  </a:extLst>
                </a:gridCol>
              </a:tblGrid>
              <a:tr h="447072">
                <a:tc>
                  <a:txBody>
                    <a:bodyPr/>
                    <a:lstStyle/>
                    <a:p>
                      <a:pPr algn="l" fontAlgn="b"/>
                      <a:r>
                        <a:rPr lang="tr-TR" sz="135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ÜLKE</a:t>
                      </a:r>
                      <a:endParaRPr lang="tr-TR" sz="135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smtClean="0">
                          <a:solidFill>
                            <a:schemeClr val="tx1"/>
                          </a:solidFill>
                          <a:effectLst/>
                          <a:latin typeface="Times New Roman" panose="02020603050405020304" pitchFamily="18" charset="0"/>
                          <a:cs typeface="Times New Roman" panose="02020603050405020304" pitchFamily="18" charset="0"/>
                        </a:rPr>
                        <a:t>2022 Ocak</a:t>
                      </a:r>
                      <a:r>
                        <a:rPr lang="tr-TR" sz="1350" b="1" u="none" strike="noStrike" baseline="0" dirty="0" smtClean="0">
                          <a:solidFill>
                            <a:schemeClr val="tx1"/>
                          </a:solidFill>
                          <a:effectLst/>
                          <a:latin typeface="Times New Roman" panose="02020603050405020304" pitchFamily="18" charset="0"/>
                          <a:cs typeface="Times New Roman" panose="02020603050405020304" pitchFamily="18" charset="0"/>
                        </a:rPr>
                        <a:t> - </a:t>
                      </a:r>
                      <a:r>
                        <a:rPr lang="tr-TR" sz="1350" b="1" u="none" strike="noStrike" dirty="0" smtClean="0">
                          <a:solidFill>
                            <a:schemeClr val="tx1"/>
                          </a:solidFill>
                          <a:effectLst/>
                          <a:latin typeface="Times New Roman" panose="02020603050405020304" pitchFamily="18" charset="0"/>
                          <a:cs typeface="Times New Roman" panose="02020603050405020304" pitchFamily="18" charset="0"/>
                        </a:rPr>
                        <a:t>Kasım </a:t>
                      </a:r>
                      <a:r>
                        <a:rPr lang="tr-TR" sz="1350" b="1" u="none" strike="noStrike" dirty="0">
                          <a:solidFill>
                            <a:schemeClr val="tx1"/>
                          </a:solidFill>
                          <a:effectLst/>
                          <a:latin typeface="Times New Roman" panose="02020603050405020304" pitchFamily="18" charset="0"/>
                          <a:cs typeface="Times New Roman" panose="02020603050405020304" pitchFamily="18" charset="0"/>
                        </a:rPr>
                        <a:t>KG</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smtClean="0">
                          <a:solidFill>
                            <a:schemeClr val="tx1"/>
                          </a:solidFill>
                          <a:effectLst/>
                          <a:latin typeface="Times New Roman" panose="02020603050405020304" pitchFamily="18" charset="0"/>
                          <a:cs typeface="Times New Roman" panose="02020603050405020304" pitchFamily="18" charset="0"/>
                        </a:rPr>
                        <a:t>2022 Ocak - Kasım </a:t>
                      </a:r>
                      <a:r>
                        <a:rPr lang="tr-TR" sz="1350" b="1" u="none" strike="noStrike" dirty="0">
                          <a:solidFill>
                            <a:schemeClr val="tx1"/>
                          </a:solidFill>
                          <a:effectLst/>
                          <a:latin typeface="Times New Roman" panose="02020603050405020304" pitchFamily="18" charset="0"/>
                          <a:cs typeface="Times New Roman" panose="02020603050405020304" pitchFamily="18" charset="0"/>
                        </a:rPr>
                        <a:t>FOBD</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a:solidFill>
                            <a:schemeClr val="tx1"/>
                          </a:solidFill>
                          <a:effectLst/>
                          <a:latin typeface="Times New Roman" panose="02020603050405020304" pitchFamily="18" charset="0"/>
                          <a:cs typeface="Times New Roman" panose="02020603050405020304" pitchFamily="18" charset="0"/>
                        </a:rPr>
                        <a:t>KG Başına </a:t>
                      </a:r>
                      <a:r>
                        <a:rPr lang="tr-TR" sz="1350" b="1" u="none" strike="noStrike" dirty="0" smtClean="0">
                          <a:solidFill>
                            <a:schemeClr val="tx1"/>
                          </a:solidFill>
                          <a:effectLst/>
                          <a:latin typeface="Times New Roman" panose="02020603050405020304" pitchFamily="18" charset="0"/>
                          <a:cs typeface="Times New Roman" panose="02020603050405020304" pitchFamily="18" charset="0"/>
                        </a:rPr>
                        <a:t>İhracat 2022</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smtClean="0">
                          <a:solidFill>
                            <a:schemeClr val="tx1"/>
                          </a:solidFill>
                          <a:effectLst/>
                          <a:latin typeface="Times New Roman" panose="02020603050405020304" pitchFamily="18" charset="0"/>
                          <a:cs typeface="Times New Roman" panose="02020603050405020304" pitchFamily="18" charset="0"/>
                        </a:rPr>
                        <a:t>2023 Ocak - Kasım </a:t>
                      </a:r>
                      <a:r>
                        <a:rPr lang="tr-TR" sz="1350" b="1" u="none" strike="noStrike" dirty="0">
                          <a:solidFill>
                            <a:schemeClr val="tx1"/>
                          </a:solidFill>
                          <a:effectLst/>
                          <a:latin typeface="Times New Roman" panose="02020603050405020304" pitchFamily="18" charset="0"/>
                          <a:cs typeface="Times New Roman" panose="02020603050405020304" pitchFamily="18" charset="0"/>
                        </a:rPr>
                        <a:t>KG</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smtClean="0">
                          <a:solidFill>
                            <a:schemeClr val="tx1"/>
                          </a:solidFill>
                          <a:effectLst/>
                          <a:latin typeface="Times New Roman" panose="02020603050405020304" pitchFamily="18" charset="0"/>
                          <a:cs typeface="Times New Roman" panose="02020603050405020304" pitchFamily="18" charset="0"/>
                        </a:rPr>
                        <a:t>2023 Ocak - Kasım </a:t>
                      </a:r>
                      <a:r>
                        <a:rPr lang="tr-TR" sz="1350" b="1" u="none" strike="noStrike" dirty="0">
                          <a:solidFill>
                            <a:schemeClr val="tx1"/>
                          </a:solidFill>
                          <a:effectLst/>
                          <a:latin typeface="Times New Roman" panose="02020603050405020304" pitchFamily="18" charset="0"/>
                          <a:cs typeface="Times New Roman" panose="02020603050405020304" pitchFamily="18" charset="0"/>
                        </a:rPr>
                        <a:t>FOBD</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a:solidFill>
                            <a:schemeClr val="tx1"/>
                          </a:solidFill>
                          <a:effectLst/>
                          <a:latin typeface="Times New Roman" panose="02020603050405020304" pitchFamily="18" charset="0"/>
                          <a:cs typeface="Times New Roman" panose="02020603050405020304" pitchFamily="18" charset="0"/>
                        </a:rPr>
                        <a:t>KG Başına </a:t>
                      </a:r>
                      <a:r>
                        <a:rPr lang="tr-TR" sz="1350" b="1" u="none" strike="noStrike" dirty="0" smtClean="0">
                          <a:solidFill>
                            <a:schemeClr val="tx1"/>
                          </a:solidFill>
                          <a:effectLst/>
                          <a:latin typeface="Times New Roman" panose="02020603050405020304" pitchFamily="18" charset="0"/>
                          <a:cs typeface="Times New Roman" panose="02020603050405020304" pitchFamily="18" charset="0"/>
                        </a:rPr>
                        <a:t>İhracat 2023</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a:solidFill>
                            <a:schemeClr val="tx1"/>
                          </a:solidFill>
                          <a:effectLst/>
                          <a:latin typeface="Times New Roman" panose="02020603050405020304" pitchFamily="18" charset="0"/>
                          <a:cs typeface="Times New Roman" panose="02020603050405020304" pitchFamily="18" charset="0"/>
                        </a:rPr>
                        <a:t>Değişim KG %</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a:solidFill>
                            <a:schemeClr val="tx1"/>
                          </a:solidFill>
                          <a:effectLst/>
                          <a:latin typeface="Times New Roman" panose="02020603050405020304" pitchFamily="18" charset="0"/>
                          <a:cs typeface="Times New Roman" panose="02020603050405020304" pitchFamily="18" charset="0"/>
                        </a:rPr>
                        <a:t>Değişim FOBD %</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a:solidFill>
                            <a:schemeClr val="tx1"/>
                          </a:solidFill>
                          <a:effectLst/>
                          <a:latin typeface="Times New Roman" panose="02020603050405020304" pitchFamily="18" charset="0"/>
                          <a:cs typeface="Times New Roman" panose="02020603050405020304" pitchFamily="18" charset="0"/>
                        </a:rPr>
                        <a:t>Değişim $/KG %</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dirty="0">
                          <a:solidFill>
                            <a:schemeClr val="tx1"/>
                          </a:solidFill>
                          <a:effectLst/>
                          <a:latin typeface="Times New Roman" panose="02020603050405020304" pitchFamily="18" charset="0"/>
                          <a:cs typeface="Times New Roman" panose="02020603050405020304" pitchFamily="18" charset="0"/>
                        </a:rPr>
                        <a:t>PAY %</a:t>
                      </a:r>
                      <a:endParaRPr lang="tr-TR" sz="135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446" marR="7446" marT="7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74645789"/>
                  </a:ext>
                </a:extLst>
              </a:tr>
              <a:tr h="449290">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BİRLEŞİK DEVLETLER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10.066.034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100.932.322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10.251.107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103.034.375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30597811"/>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ALMANYA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13.922.635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108.769.118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10.156.965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98.770.265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80637492"/>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İSPANYA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9.945.481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97.846.047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8.238.340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93.940.591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72422542"/>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BEYAZ RUSYA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7.156.669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55.569.624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8.110.654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69.438.785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3584248"/>
                  </a:ext>
                </a:extLst>
              </a:tr>
              <a:tr h="229728">
                <a:tc>
                  <a:txBody>
                    <a:bodyPr/>
                    <a:lstStyle/>
                    <a:p>
                      <a:pPr algn="l"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İTALYA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7.965.062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65.746.628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6.214.461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57.573.943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6408903"/>
                  </a:ext>
                </a:extLst>
              </a:tr>
              <a:tr h="229728">
                <a:tc>
                  <a:txBody>
                    <a:bodyPr/>
                    <a:lstStyle/>
                    <a:p>
                      <a:pPr algn="l"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MISIR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13.471.124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59.870.392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11.005.411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57.312.374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1550719"/>
                  </a:ext>
                </a:extLst>
              </a:tr>
              <a:tr h="449290">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RUSYA FEDERASYONU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4.175.841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28.678.574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3.920.806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55.395.308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00376850"/>
                  </a:ext>
                </a:extLst>
              </a:tr>
              <a:tr h="229728">
                <a:tc>
                  <a:txBody>
                    <a:bodyPr/>
                    <a:lstStyle/>
                    <a:p>
                      <a:pPr algn="l"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BİRLEŞİK KRALLIK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6.416.625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58.021.541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6.004.155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54.039.269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496762"/>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FAS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4.898.682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60.183.748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4.164.179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53.570.355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0229628"/>
                  </a:ext>
                </a:extLst>
              </a:tr>
              <a:tr h="449290">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MERSİN SERBEST BÖLGE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3.227.488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47.031.306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3.834.505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45.823.554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85971861"/>
                  </a:ext>
                </a:extLst>
              </a:tr>
              <a:tr h="229728">
                <a:tc>
                  <a:txBody>
                    <a:bodyPr/>
                    <a:lstStyle/>
                    <a:p>
                      <a:pPr algn="l"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ROMANYA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6.589.622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45.032.216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5.224.993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40.712.986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76505022"/>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POLONYA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4.587.272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39.550.091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3.968.215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36.286.432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32038322"/>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İRAN (İSLAM CUM.)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3.012.560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22.142.805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4.531.062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28.217.786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50,4%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71476191"/>
                  </a:ext>
                </a:extLst>
              </a:tr>
              <a:tr h="229728">
                <a:tc>
                  <a:txBody>
                    <a:bodyPr/>
                    <a:lstStyle/>
                    <a:p>
                      <a:pPr algn="l"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HOLLANDA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3.132.384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29.539.445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2.631.722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27.848.490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63399519"/>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BULGARİSTAN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4.321.771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26.189.292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3.872.779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24.714.720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22912518"/>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TUNUS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2.604.948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25.798.386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1.803.243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19.878.331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-22,9%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42272706"/>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YUNANİSTAN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3.861.797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24.421.924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2.542.036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19.544.878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21,6%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72148163"/>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FRANSA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2.695.180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25.483.432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1.596.935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17.999.606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-40,7%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4266638"/>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BELÇİKA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3.038.087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17.003.454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2.197.190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16.904.778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56686221"/>
                  </a:ext>
                </a:extLst>
              </a:tr>
              <a:tr h="229728">
                <a:tc>
                  <a:txBody>
                    <a:bodyPr/>
                    <a:lstStyle/>
                    <a:p>
                      <a:pPr algn="l"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PORTEKİZ</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1.238.817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11.933.037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1.008.639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9.801.520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a:solidFill>
                            <a:schemeClr val="tx1"/>
                          </a:solidFill>
                          <a:effectLst/>
                          <a:latin typeface="Times New Roman" panose="02020603050405020304" pitchFamily="18" charset="0"/>
                          <a:ea typeface="+mn-ea"/>
                          <a:cs typeface="Times New Roman" panose="02020603050405020304" pitchFamily="18" charset="0"/>
                        </a:rPr>
                        <a:t>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-17,9%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0" u="none" strike="noStrike" kern="1200" dirty="0">
                          <a:solidFill>
                            <a:schemeClr val="tx1"/>
                          </a:solidFill>
                          <a:effectLst/>
                          <a:latin typeface="Times New Roman" panose="02020603050405020304" pitchFamily="18" charset="0"/>
                          <a:ea typeface="+mn-ea"/>
                          <a:cs typeface="Times New Roman" panose="02020603050405020304" pitchFamily="18"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57750655"/>
                  </a:ext>
                </a:extLst>
              </a:tr>
              <a:tr h="229728">
                <a:tc>
                  <a:txBody>
                    <a:bodyPr/>
                    <a:lstStyle/>
                    <a:p>
                      <a:pPr algn="l" fontAlgn="b"/>
                      <a:r>
                        <a:rPr lang="tr-TR" sz="135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TOPLAM</a:t>
                      </a:r>
                      <a:endParaRPr lang="tr-TR" sz="135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a:solidFill>
                            <a:schemeClr val="tx1"/>
                          </a:solidFill>
                          <a:effectLst/>
                          <a:latin typeface="Times New Roman" panose="02020603050405020304" pitchFamily="18" charset="0"/>
                          <a:ea typeface="+mn-ea"/>
                          <a:cs typeface="Times New Roman" panose="02020603050405020304" pitchFamily="18" charset="0"/>
                        </a:rPr>
                        <a:t>161.311.167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a:solidFill>
                            <a:schemeClr val="tx1"/>
                          </a:solidFill>
                          <a:effectLst/>
                          <a:latin typeface="Times New Roman" panose="02020603050405020304" pitchFamily="18" charset="0"/>
                          <a:ea typeface="+mn-ea"/>
                          <a:cs typeface="Times New Roman" panose="02020603050405020304" pitchFamily="18" charset="0"/>
                        </a:rPr>
                        <a:t>1.241.173.896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a:solidFill>
                            <a:schemeClr val="tx1"/>
                          </a:solidFill>
                          <a:effectLst/>
                          <a:latin typeface="Times New Roman" panose="02020603050405020304" pitchFamily="18" charset="0"/>
                          <a:ea typeface="+mn-ea"/>
                          <a:cs typeface="Times New Roman" panose="02020603050405020304" pitchFamily="18"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a:solidFill>
                            <a:schemeClr val="tx1"/>
                          </a:solidFill>
                          <a:effectLst/>
                          <a:latin typeface="Times New Roman" panose="02020603050405020304" pitchFamily="18" charset="0"/>
                          <a:ea typeface="+mn-ea"/>
                          <a:cs typeface="Times New Roman" panose="02020603050405020304" pitchFamily="18" charset="0"/>
                        </a:rPr>
                        <a:t>134.089.818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a:solidFill>
                            <a:schemeClr val="tx1"/>
                          </a:solidFill>
                          <a:effectLst/>
                          <a:latin typeface="Times New Roman" panose="02020603050405020304" pitchFamily="18" charset="0"/>
                          <a:ea typeface="+mn-ea"/>
                          <a:cs typeface="Times New Roman" panose="02020603050405020304" pitchFamily="18" charset="0"/>
                        </a:rPr>
                        <a:t>1.177.915.691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a:solidFill>
                            <a:schemeClr val="tx1"/>
                          </a:solidFill>
                          <a:effectLst/>
                          <a:latin typeface="Times New Roman" panose="02020603050405020304" pitchFamily="18" charset="0"/>
                          <a:ea typeface="+mn-ea"/>
                          <a:cs typeface="Times New Roman" panose="02020603050405020304" pitchFamily="18"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a:solidFill>
                            <a:schemeClr val="tx1"/>
                          </a:solidFill>
                          <a:effectLst/>
                          <a:latin typeface="Times New Roman" panose="02020603050405020304" pitchFamily="18" charset="0"/>
                          <a:ea typeface="+mn-ea"/>
                          <a:cs typeface="Times New Roman" panose="02020603050405020304" pitchFamily="18" charset="0"/>
                        </a:rPr>
                        <a:t>-16,9%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dirty="0">
                          <a:solidFill>
                            <a:schemeClr val="tx1"/>
                          </a:solidFill>
                          <a:effectLst/>
                          <a:latin typeface="Times New Roman" panose="02020603050405020304" pitchFamily="18" charset="0"/>
                          <a:ea typeface="+mn-ea"/>
                          <a:cs typeface="Times New Roman"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dirty="0">
                          <a:solidFill>
                            <a:schemeClr val="tx1"/>
                          </a:solidFill>
                          <a:effectLst/>
                          <a:latin typeface="Times New Roman" panose="02020603050405020304" pitchFamily="18" charset="0"/>
                          <a:ea typeface="+mn-ea"/>
                          <a:cs typeface="Times New Roman" panose="02020603050405020304" pitchFamily="18" charset="0"/>
                        </a:rPr>
                        <a:t>14,2%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tr-TR" sz="1350" b="1" u="none" strike="noStrike" kern="1200" dirty="0">
                          <a:solidFill>
                            <a:schemeClr val="tx1"/>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40245796"/>
                  </a:ext>
                </a:extLst>
              </a:tr>
            </a:tbl>
          </a:graphicData>
        </a:graphic>
      </p:graphicFrame>
    </p:spTree>
    <p:extLst>
      <p:ext uri="{BB962C8B-B14F-4D97-AF65-F5344CB8AC3E}">
        <p14:creationId xmlns:p14="http://schemas.microsoft.com/office/powerpoint/2010/main" val="109962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0855" t="7500" r="39301"/>
          <a:stretch/>
        </p:blipFill>
        <p:spPr>
          <a:xfrm>
            <a:off x="-1" y="0"/>
            <a:ext cx="3019425" cy="6858000"/>
          </a:xfrm>
          <a:prstGeom prst="rect">
            <a:avLst/>
          </a:prstGeom>
          <a:solidFill>
            <a:schemeClr val="tx2">
              <a:lumMod val="75000"/>
            </a:schemeClr>
          </a:solidFill>
        </p:spPr>
      </p:pic>
      <p:graphicFrame>
        <p:nvGraphicFramePr>
          <p:cNvPr id="7" name="Tablo 6"/>
          <p:cNvGraphicFramePr>
            <a:graphicFrameLocks noGrp="1"/>
          </p:cNvGraphicFramePr>
          <p:nvPr>
            <p:extLst>
              <p:ext uri="{D42A27DB-BD31-4B8C-83A1-F6EECF244321}">
                <p14:modId xmlns:p14="http://schemas.microsoft.com/office/powerpoint/2010/main" val="2264703821"/>
              </p:ext>
            </p:extLst>
          </p:nvPr>
        </p:nvGraphicFramePr>
        <p:xfrm>
          <a:off x="3228628" y="1419198"/>
          <a:ext cx="8620125" cy="5070466"/>
        </p:xfrm>
        <a:graphic>
          <a:graphicData uri="http://schemas.openxmlformats.org/drawingml/2006/table">
            <a:tbl>
              <a:tblPr>
                <a:tableStyleId>{5C22544A-7EE6-4342-B048-85BDC9FD1C3A}</a:tableStyleId>
              </a:tblPr>
              <a:tblGrid>
                <a:gridCol w="2517109">
                  <a:extLst>
                    <a:ext uri="{9D8B030D-6E8A-4147-A177-3AD203B41FA5}">
                      <a16:colId xmlns:a16="http://schemas.microsoft.com/office/drawing/2014/main" val="2375392115"/>
                    </a:ext>
                  </a:extLst>
                </a:gridCol>
                <a:gridCol w="1842200">
                  <a:extLst>
                    <a:ext uri="{9D8B030D-6E8A-4147-A177-3AD203B41FA5}">
                      <a16:colId xmlns:a16="http://schemas.microsoft.com/office/drawing/2014/main" val="3466696305"/>
                    </a:ext>
                  </a:extLst>
                </a:gridCol>
                <a:gridCol w="1980012">
                  <a:extLst>
                    <a:ext uri="{9D8B030D-6E8A-4147-A177-3AD203B41FA5}">
                      <a16:colId xmlns:a16="http://schemas.microsoft.com/office/drawing/2014/main" val="3243946790"/>
                    </a:ext>
                  </a:extLst>
                </a:gridCol>
                <a:gridCol w="1346662">
                  <a:extLst>
                    <a:ext uri="{9D8B030D-6E8A-4147-A177-3AD203B41FA5}">
                      <a16:colId xmlns:a16="http://schemas.microsoft.com/office/drawing/2014/main" val="3165509636"/>
                    </a:ext>
                  </a:extLst>
                </a:gridCol>
                <a:gridCol w="934142">
                  <a:extLst>
                    <a:ext uri="{9D8B030D-6E8A-4147-A177-3AD203B41FA5}">
                      <a16:colId xmlns:a16="http://schemas.microsoft.com/office/drawing/2014/main" val="326182710"/>
                    </a:ext>
                  </a:extLst>
                </a:gridCol>
              </a:tblGrid>
              <a:tr h="287316">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ÜLKE GRUPLARI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2022 OCAK</a:t>
                      </a:r>
                      <a:r>
                        <a:rPr lang="tr-TR" sz="1600" b="1" u="none" strike="noStrike" kern="1200" baseline="0" dirty="0" smtClean="0">
                          <a:solidFill>
                            <a:schemeClr val="bg1"/>
                          </a:solidFill>
                          <a:effectLst/>
                          <a:latin typeface="Times New Roman" panose="02020603050405020304" pitchFamily="18" charset="0"/>
                          <a:ea typeface="+mn-ea"/>
                          <a:cs typeface="Times New Roman" panose="02020603050405020304" pitchFamily="18" charset="0"/>
                        </a:rPr>
                        <a:t> - KASIM</a:t>
                      </a: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 FOBD</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2023 OCAK</a:t>
                      </a:r>
                      <a:r>
                        <a:rPr lang="tr-TR" sz="1600" b="1" u="none" strike="noStrike" kern="1200" baseline="0" dirty="0" smtClean="0">
                          <a:solidFill>
                            <a:schemeClr val="bg1"/>
                          </a:solidFill>
                          <a:effectLst/>
                          <a:latin typeface="Times New Roman" panose="02020603050405020304" pitchFamily="18" charset="0"/>
                          <a:ea typeface="+mn-ea"/>
                          <a:cs typeface="Times New Roman" panose="02020603050405020304" pitchFamily="18" charset="0"/>
                        </a:rPr>
                        <a:t> - </a:t>
                      </a: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KASIM FOBD</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FOBD DEĞİŞİM %</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PAY %</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614612"/>
                  </a:ext>
                </a:extLst>
              </a:tr>
              <a:tr h="268444">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AVRUPA BİRLİĞİ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545.710.006</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488.714.466</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-10,4%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41,5%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365694"/>
                  </a:ext>
                </a:extLst>
              </a:tr>
              <a:tr h="400376">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BAĞIMSIZ DEVLETLER TOPLULUĞU</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120.720.015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160.244.044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32,7%</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13,6%</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9862772"/>
                  </a:ext>
                </a:extLst>
              </a:tr>
              <a:tr h="146109">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AFRİKA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169.175.848</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149.411.911</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-11,7%</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12,7%</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261284"/>
                  </a:ext>
                </a:extLst>
              </a:tr>
              <a:tr h="287316">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KUZEY AMERİKA SERBEST TİCARET</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111.867.735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114.078.839</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9,7%</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9217472"/>
                  </a:ext>
                </a:extLst>
              </a:tr>
              <a:tr h="268444">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DİĞER AVRUPA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102.338.075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89.851.702</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-12,2%</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7,6%</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4456090"/>
                  </a:ext>
                </a:extLst>
              </a:tr>
              <a:tr h="268444">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ORTADOĞU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62.142.260</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61.279.405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5,2%</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256171"/>
                  </a:ext>
                </a:extLst>
              </a:tr>
              <a:tr h="146109">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SERBEST BÖLGELER</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60.570.854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58.019.977</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-4,2%</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4,9%</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8286405"/>
                  </a:ext>
                </a:extLst>
              </a:tr>
              <a:tr h="268444">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DİĞER ASYA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27.612.675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21.945.746</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1,9%</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439500"/>
                  </a:ext>
                </a:extLst>
              </a:tr>
              <a:tr h="268444">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UZAKDOĞU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16.164.504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17.239.000</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6,6%</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1,5%</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2866053"/>
                  </a:ext>
                </a:extLst>
              </a:tr>
              <a:tr h="268444">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OKYANUSYA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18.869.364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11.992.862</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-36,4%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1,0%</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039576"/>
                  </a:ext>
                </a:extLst>
              </a:tr>
              <a:tr h="268444">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DİĞER AMERİKAN ÜLKELERİ</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6.002.042</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5.134.839</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-14,4%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0,4%</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464666"/>
                  </a:ext>
                </a:extLst>
              </a:tr>
              <a:tr h="146109">
                <a:tc>
                  <a:txBody>
                    <a:bodyPr/>
                    <a:lstStyle/>
                    <a:p>
                      <a:pPr algn="l" fontAlgn="ctr"/>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DİĞER ÜLKELER</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519</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2.897</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458,2%</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0,0%</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166041"/>
                  </a:ext>
                </a:extLst>
              </a:tr>
              <a:tr h="146109">
                <a:tc>
                  <a:txBody>
                    <a:bodyPr/>
                    <a:lstStyle/>
                    <a:p>
                      <a:pPr algn="l"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TOPLA M</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1.241.173.896</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1.177.915.691</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-5,1%</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600" b="1"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100,0%</a:t>
                      </a:r>
                      <a:endParaRPr lang="tr-TR" sz="1600" b="1"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040662"/>
                  </a:ext>
                </a:extLst>
              </a:tr>
            </a:tbl>
          </a:graphicData>
        </a:graphic>
      </p:graphicFrame>
      <p:sp>
        <p:nvSpPr>
          <p:cNvPr id="8" name="Dikdörtgen 7"/>
          <p:cNvSpPr/>
          <p:nvPr/>
        </p:nvSpPr>
        <p:spPr>
          <a:xfrm>
            <a:off x="3228628" y="369514"/>
            <a:ext cx="8620125"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white"/>
                </a:solidFill>
                <a:effectLst/>
                <a:uLnTx/>
                <a:uFillTx/>
                <a:latin typeface="Gill Sans MT" panose="020B0502020104020203"/>
                <a:ea typeface="+mn-ea"/>
                <a:cs typeface="+mn-cs"/>
              </a:rPr>
              <a:t>UTİB OCAK - KASIM </a:t>
            </a:r>
            <a:r>
              <a:rPr kumimoji="0" lang="tr-TR" sz="2400" b="1" i="0" u="none" strike="noStrike" kern="1200" cap="none" spc="0" normalizeH="0" baseline="0" noProof="0" dirty="0">
                <a:ln>
                  <a:noFill/>
                </a:ln>
                <a:solidFill>
                  <a:prstClr val="white"/>
                </a:solidFill>
                <a:effectLst/>
                <a:uLnTx/>
                <a:uFillTx/>
                <a:latin typeface="Gill Sans MT" panose="020B0502020104020203"/>
                <a:ea typeface="+mn-ea"/>
                <a:cs typeface="+mn-cs"/>
              </a:rPr>
              <a:t>AYI </a:t>
            </a:r>
            <a:r>
              <a:rPr kumimoji="0" lang="tr-TR" sz="2400" b="1" i="0" u="none" strike="noStrike" kern="1200" cap="none" spc="0" normalizeH="0" baseline="0" noProof="0" dirty="0" smtClean="0">
                <a:ln>
                  <a:noFill/>
                </a:ln>
                <a:solidFill>
                  <a:prstClr val="white"/>
                </a:solidFill>
                <a:effectLst/>
                <a:uLnTx/>
                <a:uFillTx/>
                <a:latin typeface="Gill Sans MT" panose="020B0502020104020203"/>
                <a:ea typeface="+mn-ea"/>
                <a:cs typeface="+mn-cs"/>
              </a:rPr>
              <a:t>İHRACATI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white"/>
                </a:solidFill>
                <a:effectLst/>
                <a:uLnTx/>
                <a:uFillTx/>
                <a:latin typeface="Gill Sans MT" panose="020B0502020104020203"/>
                <a:ea typeface="+mn-ea"/>
                <a:cs typeface="+mn-cs"/>
              </a:rPr>
              <a:t>ÜLKE </a:t>
            </a:r>
            <a:r>
              <a:rPr kumimoji="0" lang="tr-TR" sz="2400" b="1" i="0" u="none" strike="noStrike" kern="1200" cap="none" spc="0" normalizeH="0" baseline="0" noProof="0" dirty="0">
                <a:ln>
                  <a:noFill/>
                </a:ln>
                <a:solidFill>
                  <a:prstClr val="white"/>
                </a:solidFill>
                <a:effectLst/>
                <a:uLnTx/>
                <a:uFillTx/>
                <a:latin typeface="Gill Sans MT" panose="020B0502020104020203"/>
                <a:ea typeface="+mn-ea"/>
                <a:cs typeface="+mn-cs"/>
              </a:rPr>
              <a:t>GRUPLARI</a:t>
            </a:r>
          </a:p>
        </p:txBody>
      </p:sp>
    </p:spTree>
    <p:extLst>
      <p:ext uri="{BB962C8B-B14F-4D97-AF65-F5344CB8AC3E}">
        <p14:creationId xmlns:p14="http://schemas.microsoft.com/office/powerpoint/2010/main" val="2027344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trellis">
          <a:fgClr>
            <a:schemeClr val="tx2">
              <a:lumMod val="50000"/>
            </a:schemeClr>
          </a:fgClr>
          <a:bgClr>
            <a:schemeClr val="accent4">
              <a:lumMod val="50000"/>
            </a:schemeClr>
          </a:bgClr>
        </a:pattFill>
        <a:effectLst/>
      </p:bgPr>
    </p:bg>
    <p:spTree>
      <p:nvGrpSpPr>
        <p:cNvPr id="1" name=""/>
        <p:cNvGrpSpPr/>
        <p:nvPr/>
      </p:nvGrpSpPr>
      <p:grpSpPr>
        <a:xfrm>
          <a:off x="0" y="0"/>
          <a:ext cx="0" cy="0"/>
          <a:chOff x="0" y="0"/>
          <a:chExt cx="0" cy="0"/>
        </a:xfrm>
      </p:grpSpPr>
      <p:sp>
        <p:nvSpPr>
          <p:cNvPr id="7" name="Dikdörtgen 6"/>
          <p:cNvSpPr/>
          <p:nvPr/>
        </p:nvSpPr>
        <p:spPr>
          <a:xfrm>
            <a:off x="2665760" y="0"/>
            <a:ext cx="6935440" cy="954107"/>
          </a:xfrm>
          <a:prstGeom prst="rect">
            <a:avLst/>
          </a:prstGeom>
        </p:spPr>
        <p:txBody>
          <a:bodyPr wrap="square">
            <a:spAutoFit/>
          </a:bodyPr>
          <a:lstStyle/>
          <a:p>
            <a:pPr algn="ctr"/>
            <a:r>
              <a:rPr lang="tr-TR" sz="2800" b="1" dirty="0">
                <a:solidFill>
                  <a:srgbClr val="CC99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KG </a:t>
            </a:r>
            <a:r>
              <a:rPr lang="tr-TR" sz="2800" b="1" dirty="0" smtClean="0">
                <a:solidFill>
                  <a:srgbClr val="CC99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Başına İhracat Kasım 2023</a:t>
            </a:r>
          </a:p>
          <a:p>
            <a:pPr algn="ctr"/>
            <a:r>
              <a:rPr lang="tr-TR" sz="2800" b="1" dirty="0" smtClean="0">
                <a:solidFill>
                  <a:srgbClr val="CC99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(Bir önceki yılın aynı ayına göre) </a:t>
            </a:r>
            <a:endParaRPr lang="tr-TR" sz="2800" b="1" dirty="0">
              <a:solidFill>
                <a:srgbClr val="CC99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942975" y="1520070"/>
            <a:ext cx="9667875" cy="4775955"/>
          </a:xfrm>
          <a:prstGeom prst="rect">
            <a:avLst/>
          </a:prstGeom>
        </p:spPr>
      </p:pic>
    </p:spTree>
    <p:extLst>
      <p:ext uri="{BB962C8B-B14F-4D97-AF65-F5344CB8AC3E}">
        <p14:creationId xmlns:p14="http://schemas.microsoft.com/office/powerpoint/2010/main" val="1444178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smtClean="0"/>
              <a:t>Artan enflasyon moda şirketleri üzerinde ekstra baskı yaratıyor</a:t>
            </a:r>
            <a:endParaRPr lang="tr-TR" dirty="0"/>
          </a:p>
        </p:txBody>
      </p:sp>
      <p:sp>
        <p:nvSpPr>
          <p:cNvPr id="3" name="İçerik Yer Tutucusu 2"/>
          <p:cNvSpPr>
            <a:spLocks noGrp="1"/>
          </p:cNvSpPr>
          <p:nvPr>
            <p:ph idx="1"/>
          </p:nvPr>
        </p:nvSpPr>
        <p:spPr/>
        <p:txBody>
          <a:bodyPr/>
          <a:lstStyle/>
          <a:p>
            <a:r>
              <a:rPr lang="tr-TR" dirty="0" smtClean="0"/>
              <a:t>Salgının</a:t>
            </a:r>
            <a:r>
              <a:rPr lang="tr-TR" dirty="0"/>
              <a:t>, maliyete dayalı küresel moda tedarik zincirlerinin küresel hazır giyim ve ayakkabı üretimi değerinin yarısını oluşturan Çin'e aşırı bağımlı olmasının sınırlarını ve risklerini ortaya çıkardıktan sonra, 2022 ve 2023'te görülen tüm zamanların en yüksek enflasyonu durumu daha da kötüleştirdi piyasa oyuncuları için.</a:t>
            </a:r>
          </a:p>
          <a:p>
            <a:r>
              <a:rPr lang="tr-TR" dirty="0"/>
              <a:t>Markalar ve perakendeciler bir yandan artan mal maliyetinin (SMM) baskısını hissederken, diğer yandan tüm bu maliyetleri bütçeleri sıkışık olan tüketicilere yansıtarak satış hacimlerinin aşınması riskini almak istemiyorlar .</a:t>
            </a:r>
          </a:p>
          <a:p>
            <a:endParaRPr lang="tr-TR" dirty="0"/>
          </a:p>
        </p:txBody>
      </p:sp>
    </p:spTree>
    <p:extLst>
      <p:ext uri="{BB962C8B-B14F-4D97-AF65-F5344CB8AC3E}">
        <p14:creationId xmlns:p14="http://schemas.microsoft.com/office/powerpoint/2010/main" val="1477729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trellis">
          <a:fgClr>
            <a:schemeClr val="tx2">
              <a:lumMod val="50000"/>
            </a:schemeClr>
          </a:fgClr>
          <a:bgClr>
            <a:schemeClr val="accent4">
              <a:lumMod val="50000"/>
            </a:schemeClr>
          </a:bgClr>
        </a:pattFill>
        <a:effectLst/>
      </p:bgPr>
    </p:bg>
    <p:spTree>
      <p:nvGrpSpPr>
        <p:cNvPr id="1" name=""/>
        <p:cNvGrpSpPr/>
        <p:nvPr/>
      </p:nvGrpSpPr>
      <p:grpSpPr>
        <a:xfrm>
          <a:off x="0" y="0"/>
          <a:ext cx="0" cy="0"/>
          <a:chOff x="0" y="0"/>
          <a:chExt cx="0" cy="0"/>
        </a:xfrm>
      </p:grpSpPr>
      <p:sp>
        <p:nvSpPr>
          <p:cNvPr id="7" name="Dikdörtgen 6"/>
          <p:cNvSpPr/>
          <p:nvPr/>
        </p:nvSpPr>
        <p:spPr>
          <a:xfrm>
            <a:off x="2673634" y="74264"/>
            <a:ext cx="6708809"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C9900"/>
                </a:solidFill>
                <a:effectLst>
                  <a:outerShdw blurRad="50800" dist="38100" dir="16200000"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KG Başına İhracat </a:t>
            </a:r>
            <a:r>
              <a:rPr kumimoji="0" lang="tr-TR" sz="2800" b="1" i="0" u="none" strike="noStrike" kern="1200" cap="none" spc="0" normalizeH="0" baseline="0" noProof="0" dirty="0" smtClean="0">
                <a:ln>
                  <a:noFill/>
                </a:ln>
                <a:solidFill>
                  <a:srgbClr val="CC9900"/>
                </a:solidFill>
                <a:effectLst>
                  <a:outerShdw blurRad="50800" dist="38100" dir="16200000" rotWithShape="0">
                    <a:prstClr val="black">
                      <a:alpha val="40000"/>
                    </a:prstClr>
                  </a:outerShdw>
                </a:effectLst>
                <a:uLnTx/>
                <a:uFillTx/>
                <a:latin typeface="Times New Roman" panose="02020603050405020304" pitchFamily="18" charset="0"/>
                <a:ea typeface="+mn-ea"/>
                <a:cs typeface="Times New Roman" panose="02020603050405020304" pitchFamily="18" charset="0"/>
              </a:rPr>
              <a:t>Ocak - Kasım 2023</a:t>
            </a:r>
          </a:p>
          <a:p>
            <a:pPr marL="0" marR="0" lvl="0" indent="0" algn="ctr" defTabSz="457200" rtl="0" eaLnBrk="1" fontAlgn="auto" latinLnBrk="0" hangingPunct="1">
              <a:lnSpc>
                <a:spcPct val="100000"/>
              </a:lnSpc>
              <a:spcBef>
                <a:spcPts val="0"/>
              </a:spcBef>
              <a:spcAft>
                <a:spcPts val="0"/>
              </a:spcAft>
              <a:buClrTx/>
              <a:buSzTx/>
              <a:buFontTx/>
              <a:buNone/>
              <a:tabLst/>
              <a:defRPr/>
            </a:pPr>
            <a:r>
              <a:rPr lang="tr-TR" sz="2800" b="1" dirty="0" smtClean="0">
                <a:solidFill>
                  <a:srgbClr val="CC99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(Bir önceki yılın aynı dönemine göre)</a:t>
            </a:r>
            <a:r>
              <a:rPr kumimoji="0" lang="tr-TR" sz="2800" b="1" i="0" u="none" strike="noStrike" kern="1200" cap="none" spc="0" normalizeH="0" baseline="0" noProof="0" dirty="0" smtClean="0">
                <a:ln>
                  <a:noFill/>
                </a:ln>
                <a:solidFill>
                  <a:srgbClr val="CC9900"/>
                </a:solidFill>
                <a:effectLst>
                  <a:outerShdw blurRad="50800" dist="38100" dir="16200000"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endParaRPr kumimoji="0" lang="tr-TR" sz="2800" b="1" i="0" u="none" strike="noStrike" kern="1200" cap="none" spc="0" normalizeH="0" baseline="0" noProof="0" dirty="0">
              <a:ln>
                <a:noFill/>
              </a:ln>
              <a:solidFill>
                <a:srgbClr val="CC9900"/>
              </a:solidFill>
              <a:effectLst>
                <a:outerShdw blurRad="50800" dist="38100" dir="16200000"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2200275" y="1243846"/>
            <a:ext cx="8354135" cy="5166480"/>
          </a:xfrm>
          <a:prstGeom prst="rect">
            <a:avLst/>
          </a:prstGeom>
        </p:spPr>
      </p:pic>
    </p:spTree>
    <p:extLst>
      <p:ext uri="{BB962C8B-B14F-4D97-AF65-F5344CB8AC3E}">
        <p14:creationId xmlns:p14="http://schemas.microsoft.com/office/powerpoint/2010/main" val="3537880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5" name="5 Metin kutusu"/>
          <p:cNvSpPr txBox="1"/>
          <p:nvPr/>
        </p:nvSpPr>
        <p:spPr>
          <a:xfrm>
            <a:off x="981777" y="2999320"/>
            <a:ext cx="9846645" cy="1138773"/>
          </a:xfrm>
          <a:prstGeom prst="rect">
            <a:avLst/>
          </a:prstGeom>
          <a:solidFill>
            <a:schemeClr val="tx1"/>
          </a:solidFill>
          <a:ln w="76200">
            <a:solidFill>
              <a:schemeClr val="bg1">
                <a:lumMod val="50000"/>
                <a:lumOff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3400" b="1" i="0" u="none" strike="noStrike" kern="1200" cap="none" spc="-150" normalizeH="0" baseline="0" noProof="0" dirty="0" smtClean="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UTİB </a:t>
            </a:r>
            <a:r>
              <a:rPr kumimoji="0" lang="tr-TR" sz="3400" b="1" i="0" u="none" strike="noStrike" kern="1200" cap="none" spc="-15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Yönetim Kurulu </a:t>
            </a:r>
            <a:r>
              <a:rPr kumimoji="0" lang="tr-TR" sz="3400" b="1" i="0" u="none" strike="noStrike" kern="1200" cap="none" spc="-150" normalizeH="0" baseline="0" noProof="0" dirty="0" smtClean="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Toplantısı İstatistik Sunumu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3400" b="1" i="0" u="none" strike="noStrike" kern="1200" cap="none" spc="-150" normalizeH="0" baseline="0" noProof="0" dirty="0" smtClean="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ARALIK 2023</a:t>
            </a:r>
            <a:endParaRPr kumimoji="0" lang="tr-TR" sz="3400" b="1" i="0" u="none" strike="noStrike" kern="1200" cap="none" spc="-15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9" name="6 Metin kutusu"/>
          <p:cNvSpPr txBox="1"/>
          <p:nvPr/>
        </p:nvSpPr>
        <p:spPr>
          <a:xfrm>
            <a:off x="10660270" y="6479933"/>
            <a:ext cx="1418123" cy="276999"/>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(Hizmete </a:t>
            </a:r>
            <a:r>
              <a:rPr kumimoji="0" lang="tr-TR" sz="1200" b="1"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Özeldir)</a:t>
            </a:r>
            <a:endParaRPr kumimoji="0" lang="tr-TR" sz="1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grpSp>
        <p:nvGrpSpPr>
          <p:cNvPr id="2" name="Grup 1"/>
          <p:cNvGrpSpPr/>
          <p:nvPr/>
        </p:nvGrpSpPr>
        <p:grpSpPr>
          <a:xfrm>
            <a:off x="3868871" y="1672407"/>
            <a:ext cx="3537564" cy="1133884"/>
            <a:chOff x="2125167" y="171633"/>
            <a:chExt cx="3537564" cy="1133884"/>
          </a:xfrm>
        </p:grpSpPr>
        <p:sp>
          <p:nvSpPr>
            <p:cNvPr id="11" name="Dikdörtgen 10"/>
            <p:cNvSpPr/>
            <p:nvPr/>
          </p:nvSpPr>
          <p:spPr>
            <a:xfrm>
              <a:off x="2125167" y="171633"/>
              <a:ext cx="3537564" cy="1133884"/>
            </a:xfrm>
            <a:prstGeom prst="rect">
              <a:avLst/>
            </a:prstGeom>
            <a:solidFill>
              <a:schemeClr val="tx1"/>
            </a:solidFill>
            <a:ln w="76200">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2976"/>
            <p:cNvGrpSpPr/>
            <p:nvPr/>
          </p:nvGrpSpPr>
          <p:grpSpPr>
            <a:xfrm>
              <a:off x="2291317" y="226538"/>
              <a:ext cx="3141909" cy="1019735"/>
              <a:chOff x="0" y="0"/>
              <a:chExt cx="4288143" cy="1636452"/>
            </a:xfrm>
          </p:grpSpPr>
          <p:sp>
            <p:nvSpPr>
              <p:cNvPr id="13" name="Shape 105"/>
              <p:cNvSpPr/>
              <p:nvPr/>
            </p:nvSpPr>
            <p:spPr>
              <a:xfrm>
                <a:off x="112" y="844924"/>
                <a:ext cx="1801343" cy="334912"/>
              </a:xfrm>
              <a:custGeom>
                <a:avLst/>
                <a:gdLst/>
                <a:ahLst/>
                <a:cxnLst/>
                <a:rect l="0" t="0" r="0" b="0"/>
                <a:pathLst>
                  <a:path w="1801343" h="334912">
                    <a:moveTo>
                      <a:pt x="898995" y="0"/>
                    </a:moveTo>
                    <a:cubicBezTo>
                      <a:pt x="1307656" y="0"/>
                      <a:pt x="1801343" y="334912"/>
                      <a:pt x="1801343" y="334912"/>
                    </a:cubicBezTo>
                    <a:lnTo>
                      <a:pt x="898995" y="331267"/>
                    </a:lnTo>
                    <a:lnTo>
                      <a:pt x="0" y="334912"/>
                    </a:lnTo>
                    <a:cubicBezTo>
                      <a:pt x="0" y="334912"/>
                      <a:pt x="478244" y="0"/>
                      <a:pt x="898995" y="0"/>
                    </a:cubicBezTo>
                    <a:close/>
                  </a:path>
                </a:pathLst>
              </a:custGeom>
              <a:ln w="0" cap="flat">
                <a:miter lim="127000"/>
              </a:ln>
            </p:spPr>
            <p:style>
              <a:lnRef idx="0">
                <a:srgbClr val="000000">
                  <a:alpha val="0"/>
                </a:srgbClr>
              </a:lnRef>
              <a:fillRef idx="1">
                <a:srgbClr val="BED131"/>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hape 106"/>
              <p:cNvSpPr/>
              <p:nvPr/>
            </p:nvSpPr>
            <p:spPr>
              <a:xfrm>
                <a:off x="0" y="713463"/>
                <a:ext cx="1802219" cy="467461"/>
              </a:xfrm>
              <a:custGeom>
                <a:avLst/>
                <a:gdLst/>
                <a:ahLst/>
                <a:cxnLst/>
                <a:rect l="0" t="0" r="0" b="0"/>
                <a:pathLst>
                  <a:path w="1802219" h="467461">
                    <a:moveTo>
                      <a:pt x="888517" y="0"/>
                    </a:moveTo>
                    <a:cubicBezTo>
                      <a:pt x="1325804" y="0"/>
                      <a:pt x="1802219" y="467461"/>
                      <a:pt x="1802219" y="467461"/>
                    </a:cubicBezTo>
                    <a:cubicBezTo>
                      <a:pt x="1587195" y="337464"/>
                      <a:pt x="1241234" y="236703"/>
                      <a:pt x="887336" y="241414"/>
                    </a:cubicBezTo>
                    <a:cubicBezTo>
                      <a:pt x="552348" y="245961"/>
                      <a:pt x="231280" y="326644"/>
                      <a:pt x="0" y="466496"/>
                    </a:cubicBezTo>
                    <a:cubicBezTo>
                      <a:pt x="0" y="466496"/>
                      <a:pt x="480924" y="0"/>
                      <a:pt x="888517" y="0"/>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Shape 107"/>
              <p:cNvSpPr/>
              <p:nvPr/>
            </p:nvSpPr>
            <p:spPr>
              <a:xfrm>
                <a:off x="138968" y="0"/>
                <a:ext cx="1523174" cy="864172"/>
              </a:xfrm>
              <a:custGeom>
                <a:avLst/>
                <a:gdLst/>
                <a:ahLst/>
                <a:cxnLst/>
                <a:rect l="0" t="0" r="0" b="0"/>
                <a:pathLst>
                  <a:path w="1523174" h="864172">
                    <a:moveTo>
                      <a:pt x="761556" y="3404"/>
                    </a:moveTo>
                    <a:cubicBezTo>
                      <a:pt x="899998" y="0"/>
                      <a:pt x="1072375" y="205207"/>
                      <a:pt x="1210132" y="380302"/>
                    </a:cubicBezTo>
                    <a:cubicBezTo>
                      <a:pt x="1380782" y="594716"/>
                      <a:pt x="1523174" y="864172"/>
                      <a:pt x="1523174" y="864172"/>
                    </a:cubicBezTo>
                    <a:cubicBezTo>
                      <a:pt x="1398702" y="703834"/>
                      <a:pt x="1319352" y="583108"/>
                      <a:pt x="1177811" y="443040"/>
                    </a:cubicBezTo>
                    <a:cubicBezTo>
                      <a:pt x="975703" y="242913"/>
                      <a:pt x="844893" y="182144"/>
                      <a:pt x="761556" y="180632"/>
                    </a:cubicBezTo>
                    <a:cubicBezTo>
                      <a:pt x="678066" y="182144"/>
                      <a:pt x="547408" y="242913"/>
                      <a:pt x="345262" y="443040"/>
                    </a:cubicBezTo>
                    <a:cubicBezTo>
                      <a:pt x="203810" y="583108"/>
                      <a:pt x="124371" y="703834"/>
                      <a:pt x="0" y="864172"/>
                    </a:cubicBezTo>
                    <a:cubicBezTo>
                      <a:pt x="0" y="864172"/>
                      <a:pt x="142316" y="594716"/>
                      <a:pt x="312915" y="380302"/>
                    </a:cubicBezTo>
                    <a:cubicBezTo>
                      <a:pt x="450647" y="205207"/>
                      <a:pt x="623011" y="0"/>
                      <a:pt x="761556" y="3404"/>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Shape 108"/>
              <p:cNvSpPr/>
              <p:nvPr/>
            </p:nvSpPr>
            <p:spPr>
              <a:xfrm>
                <a:off x="38881" y="343366"/>
                <a:ext cx="1723288" cy="735787"/>
              </a:xfrm>
              <a:custGeom>
                <a:avLst/>
                <a:gdLst/>
                <a:ahLst/>
                <a:cxnLst/>
                <a:rect l="0" t="0" r="0" b="0"/>
                <a:pathLst>
                  <a:path w="1723288" h="735787">
                    <a:moveTo>
                      <a:pt x="856768" y="0"/>
                    </a:moveTo>
                    <a:cubicBezTo>
                      <a:pt x="1029513" y="1244"/>
                      <a:pt x="1252639" y="188875"/>
                      <a:pt x="1437335" y="388176"/>
                    </a:cubicBezTo>
                    <a:cubicBezTo>
                      <a:pt x="1615224" y="580314"/>
                      <a:pt x="1723288" y="735787"/>
                      <a:pt x="1723288" y="735787"/>
                    </a:cubicBezTo>
                    <a:cubicBezTo>
                      <a:pt x="1503616" y="508457"/>
                      <a:pt x="1113003" y="206705"/>
                      <a:pt x="856768" y="209004"/>
                    </a:cubicBezTo>
                    <a:cubicBezTo>
                      <a:pt x="593408" y="211417"/>
                      <a:pt x="221361" y="506768"/>
                      <a:pt x="0" y="735787"/>
                    </a:cubicBezTo>
                    <a:cubicBezTo>
                      <a:pt x="0" y="735787"/>
                      <a:pt x="108026" y="580314"/>
                      <a:pt x="285979" y="388176"/>
                    </a:cubicBezTo>
                    <a:cubicBezTo>
                      <a:pt x="470637" y="188875"/>
                      <a:pt x="680263" y="2388"/>
                      <a:pt x="856768" y="0"/>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Shape 3014"/>
              <p:cNvSpPr/>
              <p:nvPr/>
            </p:nvSpPr>
            <p:spPr>
              <a:xfrm>
                <a:off x="3821976" y="784103"/>
                <a:ext cx="142735" cy="75209"/>
              </a:xfrm>
              <a:custGeom>
                <a:avLst/>
                <a:gdLst/>
                <a:ahLst/>
                <a:cxnLst/>
                <a:rect l="0" t="0" r="0" b="0"/>
                <a:pathLst>
                  <a:path w="142735" h="75209">
                    <a:moveTo>
                      <a:pt x="0" y="0"/>
                    </a:moveTo>
                    <a:lnTo>
                      <a:pt x="142735" y="0"/>
                    </a:lnTo>
                    <a:lnTo>
                      <a:pt x="142735" y="75209"/>
                    </a:lnTo>
                    <a:lnTo>
                      <a:pt x="0" y="7520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Shape 110"/>
              <p:cNvSpPr/>
              <p:nvPr/>
            </p:nvSpPr>
            <p:spPr>
              <a:xfrm>
                <a:off x="3643351" y="498277"/>
                <a:ext cx="321361" cy="665759"/>
              </a:xfrm>
              <a:custGeom>
                <a:avLst/>
                <a:gdLst/>
                <a:ahLst/>
                <a:cxnLst/>
                <a:rect l="0" t="0" r="0" b="0"/>
                <a:pathLst>
                  <a:path w="321361" h="665759">
                    <a:moveTo>
                      <a:pt x="0" y="0"/>
                    </a:moveTo>
                    <a:lnTo>
                      <a:pt x="88011" y="0"/>
                    </a:lnTo>
                    <a:lnTo>
                      <a:pt x="88570" y="0"/>
                    </a:lnTo>
                    <a:lnTo>
                      <a:pt x="321361" y="0"/>
                    </a:lnTo>
                    <a:lnTo>
                      <a:pt x="321361" y="74130"/>
                    </a:lnTo>
                    <a:lnTo>
                      <a:pt x="167526" y="74130"/>
                    </a:lnTo>
                    <a:lnTo>
                      <a:pt x="88570" y="74130"/>
                    </a:lnTo>
                    <a:lnTo>
                      <a:pt x="88011" y="532651"/>
                    </a:lnTo>
                    <a:lnTo>
                      <a:pt x="89560" y="591071"/>
                    </a:lnTo>
                    <a:lnTo>
                      <a:pt x="321361" y="591071"/>
                    </a:lnTo>
                    <a:lnTo>
                      <a:pt x="321361" y="665759"/>
                    </a:lnTo>
                    <a:lnTo>
                      <a:pt x="0" y="665759"/>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Shape 3015"/>
              <p:cNvSpPr/>
              <p:nvPr/>
            </p:nvSpPr>
            <p:spPr>
              <a:xfrm>
                <a:off x="3387611" y="498277"/>
                <a:ext cx="89929" cy="665759"/>
              </a:xfrm>
              <a:custGeom>
                <a:avLst/>
                <a:gdLst/>
                <a:ahLst/>
                <a:cxnLst/>
                <a:rect l="0" t="0" r="0" b="0"/>
                <a:pathLst>
                  <a:path w="89929" h="665759">
                    <a:moveTo>
                      <a:pt x="0" y="0"/>
                    </a:moveTo>
                    <a:lnTo>
                      <a:pt x="89929" y="0"/>
                    </a:lnTo>
                    <a:lnTo>
                      <a:pt x="89929" y="665759"/>
                    </a:lnTo>
                    <a:lnTo>
                      <a:pt x="0" y="66575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Shape 112"/>
              <p:cNvSpPr/>
              <p:nvPr/>
            </p:nvSpPr>
            <p:spPr>
              <a:xfrm>
                <a:off x="2679040" y="498277"/>
                <a:ext cx="552742" cy="665759"/>
              </a:xfrm>
              <a:custGeom>
                <a:avLst/>
                <a:gdLst/>
                <a:ahLst/>
                <a:cxnLst/>
                <a:rect l="0" t="0" r="0" b="0"/>
                <a:pathLst>
                  <a:path w="552742" h="665759">
                    <a:moveTo>
                      <a:pt x="0" y="0"/>
                    </a:moveTo>
                    <a:lnTo>
                      <a:pt x="552742" y="0"/>
                    </a:lnTo>
                    <a:lnTo>
                      <a:pt x="552742" y="74740"/>
                    </a:lnTo>
                    <a:lnTo>
                      <a:pt x="314211" y="74740"/>
                    </a:lnTo>
                    <a:lnTo>
                      <a:pt x="314211" y="665759"/>
                    </a:lnTo>
                    <a:lnTo>
                      <a:pt x="238366" y="665759"/>
                    </a:lnTo>
                    <a:lnTo>
                      <a:pt x="238366" y="74740"/>
                    </a:lnTo>
                    <a:lnTo>
                      <a:pt x="0" y="74740"/>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Shape 113"/>
              <p:cNvSpPr/>
              <p:nvPr/>
            </p:nvSpPr>
            <p:spPr>
              <a:xfrm>
                <a:off x="2038071" y="498277"/>
                <a:ext cx="541338" cy="681571"/>
              </a:xfrm>
              <a:custGeom>
                <a:avLst/>
                <a:gdLst/>
                <a:ahLst/>
                <a:cxnLst/>
                <a:rect l="0" t="0" r="0" b="0"/>
                <a:pathLst>
                  <a:path w="541338" h="681571">
                    <a:moveTo>
                      <a:pt x="0" y="0"/>
                    </a:moveTo>
                    <a:lnTo>
                      <a:pt x="89281" y="0"/>
                    </a:lnTo>
                    <a:lnTo>
                      <a:pt x="89281" y="424396"/>
                    </a:lnTo>
                    <a:cubicBezTo>
                      <a:pt x="89281" y="483476"/>
                      <a:pt x="105511" y="528510"/>
                      <a:pt x="137439" y="559867"/>
                    </a:cubicBezTo>
                    <a:cubicBezTo>
                      <a:pt x="169913" y="591198"/>
                      <a:pt x="215976" y="606946"/>
                      <a:pt x="275425" y="606946"/>
                    </a:cubicBezTo>
                    <a:cubicBezTo>
                      <a:pt x="393128" y="606946"/>
                      <a:pt x="451853" y="546113"/>
                      <a:pt x="451853" y="424396"/>
                    </a:cubicBezTo>
                    <a:lnTo>
                      <a:pt x="451853" y="0"/>
                    </a:lnTo>
                    <a:lnTo>
                      <a:pt x="541338" y="0"/>
                    </a:lnTo>
                    <a:lnTo>
                      <a:pt x="541338" y="424396"/>
                    </a:lnTo>
                    <a:cubicBezTo>
                      <a:pt x="541338" y="508521"/>
                      <a:pt x="518414" y="572440"/>
                      <a:pt x="472555" y="616229"/>
                    </a:cubicBezTo>
                    <a:cubicBezTo>
                      <a:pt x="426631" y="659727"/>
                      <a:pt x="360896" y="681571"/>
                      <a:pt x="275425" y="681571"/>
                    </a:cubicBezTo>
                    <a:cubicBezTo>
                      <a:pt x="91783" y="681571"/>
                      <a:pt x="0" y="595884"/>
                      <a:pt x="0" y="424396"/>
                    </a:cubicBez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Shape 3016"/>
              <p:cNvSpPr/>
              <p:nvPr/>
            </p:nvSpPr>
            <p:spPr>
              <a:xfrm>
                <a:off x="3386963" y="371150"/>
                <a:ext cx="88468" cy="84709"/>
              </a:xfrm>
              <a:custGeom>
                <a:avLst/>
                <a:gdLst/>
                <a:ahLst/>
                <a:cxnLst/>
                <a:rect l="0" t="0" r="0" b="0"/>
                <a:pathLst>
                  <a:path w="88468" h="84709">
                    <a:moveTo>
                      <a:pt x="0" y="0"/>
                    </a:moveTo>
                    <a:lnTo>
                      <a:pt x="88468" y="0"/>
                    </a:lnTo>
                    <a:lnTo>
                      <a:pt x="88468" y="84709"/>
                    </a:lnTo>
                    <a:lnTo>
                      <a:pt x="0" y="8470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Shape 115"/>
              <p:cNvSpPr/>
              <p:nvPr/>
            </p:nvSpPr>
            <p:spPr>
              <a:xfrm>
                <a:off x="3964712" y="498277"/>
                <a:ext cx="323431" cy="665759"/>
              </a:xfrm>
              <a:custGeom>
                <a:avLst/>
                <a:gdLst/>
                <a:ahLst/>
                <a:cxnLst/>
                <a:rect l="0" t="0" r="0" b="0"/>
                <a:pathLst>
                  <a:path w="323431" h="665759">
                    <a:moveTo>
                      <a:pt x="0" y="0"/>
                    </a:moveTo>
                    <a:lnTo>
                      <a:pt x="37821" y="0"/>
                    </a:lnTo>
                    <a:cubicBezTo>
                      <a:pt x="129032" y="0"/>
                      <a:pt x="188265" y="8230"/>
                      <a:pt x="215900" y="24460"/>
                    </a:cubicBezTo>
                    <a:cubicBezTo>
                      <a:pt x="269341" y="55867"/>
                      <a:pt x="296037" y="102349"/>
                      <a:pt x="296037" y="163627"/>
                    </a:cubicBezTo>
                    <a:cubicBezTo>
                      <a:pt x="296037" y="236550"/>
                      <a:pt x="262649" y="286169"/>
                      <a:pt x="195757" y="312420"/>
                    </a:cubicBezTo>
                    <a:cubicBezTo>
                      <a:pt x="236398" y="322059"/>
                      <a:pt x="267779" y="340589"/>
                      <a:pt x="289763" y="369253"/>
                    </a:cubicBezTo>
                    <a:cubicBezTo>
                      <a:pt x="312229" y="397472"/>
                      <a:pt x="323431" y="432410"/>
                      <a:pt x="323431" y="474586"/>
                    </a:cubicBezTo>
                    <a:cubicBezTo>
                      <a:pt x="323431" y="532651"/>
                      <a:pt x="304406" y="579336"/>
                      <a:pt x="265989" y="614109"/>
                    </a:cubicBezTo>
                    <a:cubicBezTo>
                      <a:pt x="228054" y="648475"/>
                      <a:pt x="179400" y="665759"/>
                      <a:pt x="119647" y="665759"/>
                    </a:cubicBezTo>
                    <a:lnTo>
                      <a:pt x="0" y="665759"/>
                    </a:lnTo>
                    <a:lnTo>
                      <a:pt x="0" y="591071"/>
                    </a:lnTo>
                    <a:lnTo>
                      <a:pt x="107899" y="591071"/>
                    </a:lnTo>
                    <a:cubicBezTo>
                      <a:pt x="146063" y="591071"/>
                      <a:pt x="176707" y="580453"/>
                      <a:pt x="199275" y="559448"/>
                    </a:cubicBezTo>
                    <a:cubicBezTo>
                      <a:pt x="222047" y="538264"/>
                      <a:pt x="233350" y="508864"/>
                      <a:pt x="233350" y="471462"/>
                    </a:cubicBezTo>
                    <a:cubicBezTo>
                      <a:pt x="233350" y="397688"/>
                      <a:pt x="184709" y="361036"/>
                      <a:pt x="87084" y="361036"/>
                    </a:cubicBezTo>
                    <a:lnTo>
                      <a:pt x="0" y="361036"/>
                    </a:lnTo>
                    <a:lnTo>
                      <a:pt x="0" y="285826"/>
                    </a:lnTo>
                    <a:lnTo>
                      <a:pt x="61836" y="285826"/>
                    </a:lnTo>
                    <a:cubicBezTo>
                      <a:pt x="157581" y="285826"/>
                      <a:pt x="205587" y="250584"/>
                      <a:pt x="205587" y="179972"/>
                    </a:cubicBezTo>
                    <a:cubicBezTo>
                      <a:pt x="205587" y="137719"/>
                      <a:pt x="191402" y="108318"/>
                      <a:pt x="163157" y="91935"/>
                    </a:cubicBezTo>
                    <a:cubicBezTo>
                      <a:pt x="142113" y="80048"/>
                      <a:pt x="108356" y="74130"/>
                      <a:pt x="61836" y="74130"/>
                    </a:cubicBezTo>
                    <a:lnTo>
                      <a:pt x="0" y="74130"/>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hape 116"/>
              <p:cNvSpPr/>
              <p:nvPr/>
            </p:nvSpPr>
            <p:spPr>
              <a:xfrm>
                <a:off x="10154" y="1449236"/>
                <a:ext cx="111557" cy="164147"/>
              </a:xfrm>
              <a:custGeom>
                <a:avLst/>
                <a:gdLst/>
                <a:ahLst/>
                <a:cxnLst/>
                <a:rect l="0" t="0" r="0" b="0"/>
                <a:pathLst>
                  <a:path w="111557" h="164147">
                    <a:moveTo>
                      <a:pt x="0" y="0"/>
                    </a:moveTo>
                    <a:lnTo>
                      <a:pt x="12344" y="0"/>
                    </a:lnTo>
                    <a:lnTo>
                      <a:pt x="12344" y="108356"/>
                    </a:lnTo>
                    <a:cubicBezTo>
                      <a:pt x="12344" y="121615"/>
                      <a:pt x="16269" y="132410"/>
                      <a:pt x="24117" y="140703"/>
                    </a:cubicBezTo>
                    <a:cubicBezTo>
                      <a:pt x="31966" y="149009"/>
                      <a:pt x="42520"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ubicBezTo>
                      <a:pt x="111557" y="125654"/>
                      <a:pt x="106337" y="138620"/>
                      <a:pt x="95898" y="148831"/>
                    </a:cubicBezTo>
                    <a:cubicBezTo>
                      <a:pt x="85458" y="159042"/>
                      <a:pt x="72085" y="164147"/>
                      <a:pt x="55778" y="164147"/>
                    </a:cubicBezTo>
                    <a:cubicBezTo>
                      <a:pt x="39776" y="164147"/>
                      <a:pt x="26480" y="159118"/>
                      <a:pt x="15888" y="149047"/>
                    </a:cubicBezTo>
                    <a:cubicBezTo>
                      <a:pt x="5296" y="138989"/>
                      <a:pt x="0" y="125959"/>
                      <a:pt x="0" y="109956"/>
                    </a:cubicBez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Shape 117"/>
              <p:cNvSpPr/>
              <p:nvPr/>
            </p:nvSpPr>
            <p:spPr>
              <a:xfrm>
                <a:off x="10154" y="1449236"/>
                <a:ext cx="111557" cy="164147"/>
              </a:xfrm>
              <a:custGeom>
                <a:avLst/>
                <a:gdLst/>
                <a:ahLst/>
                <a:cxnLst/>
                <a:rect l="0" t="0" r="0" b="0"/>
                <a:pathLst>
                  <a:path w="111557" h="164147">
                    <a:moveTo>
                      <a:pt x="111557" y="109956"/>
                    </a:moveTo>
                    <a:cubicBezTo>
                      <a:pt x="111557" y="125654"/>
                      <a:pt x="106337" y="138620"/>
                      <a:pt x="95898" y="148831"/>
                    </a:cubicBezTo>
                    <a:cubicBezTo>
                      <a:pt x="85458" y="159042"/>
                      <a:pt x="72085" y="164147"/>
                      <a:pt x="55778" y="164147"/>
                    </a:cubicBezTo>
                    <a:cubicBezTo>
                      <a:pt x="39776" y="164147"/>
                      <a:pt x="26480" y="159118"/>
                      <a:pt x="15888" y="149047"/>
                    </a:cubicBezTo>
                    <a:cubicBezTo>
                      <a:pt x="5296" y="138989"/>
                      <a:pt x="0" y="125959"/>
                      <a:pt x="0" y="109956"/>
                    </a:cubicBezTo>
                    <a:lnTo>
                      <a:pt x="0" y="0"/>
                    </a:lnTo>
                    <a:lnTo>
                      <a:pt x="12344" y="0"/>
                    </a:lnTo>
                    <a:lnTo>
                      <a:pt x="12344" y="108356"/>
                    </a:lnTo>
                    <a:cubicBezTo>
                      <a:pt x="12344" y="121615"/>
                      <a:pt x="16269" y="132410"/>
                      <a:pt x="24117" y="140703"/>
                    </a:cubicBezTo>
                    <a:cubicBezTo>
                      <a:pt x="31966" y="149009"/>
                      <a:pt x="42520"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Shape 118"/>
              <p:cNvSpPr/>
              <p:nvPr/>
            </p:nvSpPr>
            <p:spPr>
              <a:xfrm>
                <a:off x="168571" y="1449233"/>
                <a:ext cx="98755" cy="162763"/>
              </a:xfrm>
              <a:custGeom>
                <a:avLst/>
                <a:gdLst/>
                <a:ahLst/>
                <a:cxnLst/>
                <a:rect l="0" t="0" r="0" b="0"/>
                <a:pathLst>
                  <a:path w="98755" h="162763">
                    <a:moveTo>
                      <a:pt x="0" y="0"/>
                    </a:moveTo>
                    <a:lnTo>
                      <a:pt x="12344" y="0"/>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Shape 119"/>
              <p:cNvSpPr/>
              <p:nvPr/>
            </p:nvSpPr>
            <p:spPr>
              <a:xfrm>
                <a:off x="168571" y="1449233"/>
                <a:ext cx="98755" cy="162763"/>
              </a:xfrm>
              <a:custGeom>
                <a:avLst/>
                <a:gdLst/>
                <a:ahLst/>
                <a:cxnLst/>
                <a:rect l="0" t="0" r="0" b="0"/>
                <a:pathLst>
                  <a:path w="98755" h="162763">
                    <a:moveTo>
                      <a:pt x="98755" y="162763"/>
                    </a:moveTo>
                    <a:lnTo>
                      <a:pt x="0" y="162763"/>
                    </a:lnTo>
                    <a:lnTo>
                      <a:pt x="0" y="0"/>
                    </a:lnTo>
                    <a:lnTo>
                      <a:pt x="12344" y="0"/>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Shape 120"/>
              <p:cNvSpPr/>
              <p:nvPr/>
            </p:nvSpPr>
            <p:spPr>
              <a:xfrm>
                <a:off x="295897" y="1449236"/>
                <a:ext cx="111557" cy="164147"/>
              </a:xfrm>
              <a:custGeom>
                <a:avLst/>
                <a:gdLst/>
                <a:ahLst/>
                <a:cxnLst/>
                <a:rect l="0" t="0" r="0" b="0"/>
                <a:pathLst>
                  <a:path w="111557" h="164147">
                    <a:moveTo>
                      <a:pt x="0" y="0"/>
                    </a:moveTo>
                    <a:lnTo>
                      <a:pt x="12344" y="0"/>
                    </a:lnTo>
                    <a:lnTo>
                      <a:pt x="12344" y="108356"/>
                    </a:lnTo>
                    <a:cubicBezTo>
                      <a:pt x="12344" y="121615"/>
                      <a:pt x="16269" y="132410"/>
                      <a:pt x="24117" y="140703"/>
                    </a:cubicBezTo>
                    <a:cubicBezTo>
                      <a:pt x="31966" y="149009"/>
                      <a:pt x="42519"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ubicBezTo>
                      <a:pt x="111557" y="125654"/>
                      <a:pt x="106337" y="138620"/>
                      <a:pt x="95898" y="148831"/>
                    </a:cubicBezTo>
                    <a:cubicBezTo>
                      <a:pt x="85458" y="159042"/>
                      <a:pt x="72085" y="164147"/>
                      <a:pt x="55778" y="164147"/>
                    </a:cubicBezTo>
                    <a:cubicBezTo>
                      <a:pt x="39776" y="164147"/>
                      <a:pt x="26479" y="159118"/>
                      <a:pt x="15888" y="149047"/>
                    </a:cubicBezTo>
                    <a:cubicBezTo>
                      <a:pt x="5296" y="138989"/>
                      <a:pt x="0" y="125959"/>
                      <a:pt x="0" y="109956"/>
                    </a:cubicBez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Shape 121"/>
              <p:cNvSpPr/>
              <p:nvPr/>
            </p:nvSpPr>
            <p:spPr>
              <a:xfrm>
                <a:off x="295897" y="1449236"/>
                <a:ext cx="111557" cy="164147"/>
              </a:xfrm>
              <a:custGeom>
                <a:avLst/>
                <a:gdLst/>
                <a:ahLst/>
                <a:cxnLst/>
                <a:rect l="0" t="0" r="0" b="0"/>
                <a:pathLst>
                  <a:path w="111557" h="164147">
                    <a:moveTo>
                      <a:pt x="111557" y="109956"/>
                    </a:moveTo>
                    <a:cubicBezTo>
                      <a:pt x="111557" y="125654"/>
                      <a:pt x="106337" y="138620"/>
                      <a:pt x="95898" y="148831"/>
                    </a:cubicBezTo>
                    <a:cubicBezTo>
                      <a:pt x="85458" y="159042"/>
                      <a:pt x="72085" y="164147"/>
                      <a:pt x="55778" y="164147"/>
                    </a:cubicBezTo>
                    <a:cubicBezTo>
                      <a:pt x="39776" y="164147"/>
                      <a:pt x="26479" y="159118"/>
                      <a:pt x="15888" y="149047"/>
                    </a:cubicBezTo>
                    <a:cubicBezTo>
                      <a:pt x="5296" y="138989"/>
                      <a:pt x="0" y="125959"/>
                      <a:pt x="0" y="109956"/>
                    </a:cubicBezTo>
                    <a:lnTo>
                      <a:pt x="0" y="0"/>
                    </a:lnTo>
                    <a:lnTo>
                      <a:pt x="12344" y="0"/>
                    </a:lnTo>
                    <a:lnTo>
                      <a:pt x="12344" y="108356"/>
                    </a:lnTo>
                    <a:cubicBezTo>
                      <a:pt x="12344" y="121615"/>
                      <a:pt x="16269" y="132410"/>
                      <a:pt x="24117" y="140703"/>
                    </a:cubicBezTo>
                    <a:cubicBezTo>
                      <a:pt x="31966" y="149009"/>
                      <a:pt x="42519"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Shape 122"/>
              <p:cNvSpPr/>
              <p:nvPr/>
            </p:nvSpPr>
            <p:spPr>
              <a:xfrm>
                <a:off x="454315" y="1449233"/>
                <a:ext cx="55550" cy="162763"/>
              </a:xfrm>
              <a:custGeom>
                <a:avLst/>
                <a:gdLst/>
                <a:ahLst/>
                <a:cxnLst/>
                <a:rect l="0" t="0" r="0" b="0"/>
                <a:pathLst>
                  <a:path w="55550" h="162763">
                    <a:moveTo>
                      <a:pt x="0" y="0"/>
                    </a:moveTo>
                    <a:lnTo>
                      <a:pt x="54635" y="0"/>
                    </a:lnTo>
                    <a:lnTo>
                      <a:pt x="55550" y="147"/>
                    </a:lnTo>
                    <a:lnTo>
                      <a:pt x="55550" y="11583"/>
                    </a:lnTo>
                    <a:lnTo>
                      <a:pt x="51664" y="10973"/>
                    </a:lnTo>
                    <a:lnTo>
                      <a:pt x="12344" y="10973"/>
                    </a:lnTo>
                    <a:lnTo>
                      <a:pt x="12344" y="151803"/>
                    </a:lnTo>
                    <a:lnTo>
                      <a:pt x="51664" y="151803"/>
                    </a:lnTo>
                    <a:lnTo>
                      <a:pt x="55550" y="151192"/>
                    </a:lnTo>
                    <a:lnTo>
                      <a:pt x="55550" y="162616"/>
                    </a:lnTo>
                    <a:lnTo>
                      <a:pt x="5463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Shape 123"/>
              <p:cNvSpPr/>
              <p:nvPr/>
            </p:nvSpPr>
            <p:spPr>
              <a:xfrm>
                <a:off x="509864" y="1449380"/>
                <a:ext cx="55550" cy="162469"/>
              </a:xfrm>
              <a:custGeom>
                <a:avLst/>
                <a:gdLst/>
                <a:ahLst/>
                <a:cxnLst/>
                <a:rect l="0" t="0" r="0" b="0"/>
                <a:pathLst>
                  <a:path w="55550" h="162469">
                    <a:moveTo>
                      <a:pt x="0" y="0"/>
                    </a:moveTo>
                    <a:lnTo>
                      <a:pt x="22174" y="3572"/>
                    </a:lnTo>
                    <a:cubicBezTo>
                      <a:pt x="28956" y="6050"/>
                      <a:pt x="34823" y="9765"/>
                      <a:pt x="39776" y="14712"/>
                    </a:cubicBezTo>
                    <a:cubicBezTo>
                      <a:pt x="46787" y="21735"/>
                      <a:pt x="51435" y="31717"/>
                      <a:pt x="53721" y="44659"/>
                    </a:cubicBezTo>
                    <a:cubicBezTo>
                      <a:pt x="54940" y="51986"/>
                      <a:pt x="55550" y="63416"/>
                      <a:pt x="55550" y="78961"/>
                    </a:cubicBezTo>
                    <a:cubicBezTo>
                      <a:pt x="55550" y="96474"/>
                      <a:pt x="54940" y="108666"/>
                      <a:pt x="53721" y="115524"/>
                    </a:cubicBezTo>
                    <a:cubicBezTo>
                      <a:pt x="51588" y="129850"/>
                      <a:pt x="46939" y="140594"/>
                      <a:pt x="39776" y="147770"/>
                    </a:cubicBezTo>
                    <a:cubicBezTo>
                      <a:pt x="34823" y="152723"/>
                      <a:pt x="28956" y="156434"/>
                      <a:pt x="22174" y="158908"/>
                    </a:cubicBezTo>
                    <a:lnTo>
                      <a:pt x="0" y="162469"/>
                    </a:lnTo>
                    <a:lnTo>
                      <a:pt x="0" y="151045"/>
                    </a:lnTo>
                    <a:lnTo>
                      <a:pt x="16173" y="148503"/>
                    </a:lnTo>
                    <a:cubicBezTo>
                      <a:pt x="22003" y="146401"/>
                      <a:pt x="26975" y="143248"/>
                      <a:pt x="31090" y="139045"/>
                    </a:cubicBezTo>
                    <a:cubicBezTo>
                      <a:pt x="36576" y="133228"/>
                      <a:pt x="40234" y="123754"/>
                      <a:pt x="42063" y="110610"/>
                    </a:cubicBezTo>
                    <a:cubicBezTo>
                      <a:pt x="42825" y="103739"/>
                      <a:pt x="43206" y="93109"/>
                      <a:pt x="43206" y="78745"/>
                    </a:cubicBezTo>
                    <a:lnTo>
                      <a:pt x="43206" y="63416"/>
                    </a:lnTo>
                    <a:cubicBezTo>
                      <a:pt x="43206" y="56749"/>
                      <a:pt x="42825" y="52037"/>
                      <a:pt x="42063" y="49307"/>
                    </a:cubicBezTo>
                    <a:cubicBezTo>
                      <a:pt x="40538" y="37928"/>
                      <a:pt x="36881" y="29266"/>
                      <a:pt x="31090" y="23361"/>
                    </a:cubicBezTo>
                    <a:cubicBezTo>
                      <a:pt x="26899" y="19182"/>
                      <a:pt x="21889" y="16048"/>
                      <a:pt x="16059" y="13959"/>
                    </a:cubicBezTo>
                    <a:lnTo>
                      <a:pt x="0" y="11436"/>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hape 124"/>
              <p:cNvSpPr/>
              <p:nvPr/>
            </p:nvSpPr>
            <p:spPr>
              <a:xfrm>
                <a:off x="466659" y="1460206"/>
                <a:ext cx="86411" cy="140830"/>
              </a:xfrm>
              <a:custGeom>
                <a:avLst/>
                <a:gdLst/>
                <a:ahLst/>
                <a:cxnLst/>
                <a:rect l="0" t="0" r="0" b="0"/>
                <a:pathLst>
                  <a:path w="86411" h="140830">
                    <a:moveTo>
                      <a:pt x="86411" y="67920"/>
                    </a:moveTo>
                    <a:lnTo>
                      <a:pt x="86411" y="52591"/>
                    </a:lnTo>
                    <a:cubicBezTo>
                      <a:pt x="86411" y="45923"/>
                      <a:pt x="86030" y="41211"/>
                      <a:pt x="85268" y="38481"/>
                    </a:cubicBezTo>
                    <a:cubicBezTo>
                      <a:pt x="83744" y="27102"/>
                      <a:pt x="80086" y="18440"/>
                      <a:pt x="74295" y="12535"/>
                    </a:cubicBezTo>
                    <a:cubicBezTo>
                      <a:pt x="65913" y="4178"/>
                      <a:pt x="54254" y="0"/>
                      <a:pt x="39319" y="0"/>
                    </a:cubicBezTo>
                    <a:lnTo>
                      <a:pt x="0" y="0"/>
                    </a:lnTo>
                    <a:lnTo>
                      <a:pt x="0" y="140830"/>
                    </a:lnTo>
                    <a:lnTo>
                      <a:pt x="39319" y="140830"/>
                    </a:lnTo>
                    <a:cubicBezTo>
                      <a:pt x="54407" y="140830"/>
                      <a:pt x="66065" y="136627"/>
                      <a:pt x="74295" y="128219"/>
                    </a:cubicBezTo>
                    <a:cubicBezTo>
                      <a:pt x="79781" y="122403"/>
                      <a:pt x="83439" y="112928"/>
                      <a:pt x="85268" y="99784"/>
                    </a:cubicBezTo>
                    <a:cubicBezTo>
                      <a:pt x="86030" y="92913"/>
                      <a:pt x="86411" y="82283"/>
                      <a:pt x="86411" y="67920"/>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hape 125"/>
              <p:cNvSpPr/>
              <p:nvPr/>
            </p:nvSpPr>
            <p:spPr>
              <a:xfrm>
                <a:off x="454315" y="1449233"/>
                <a:ext cx="111100" cy="162763"/>
              </a:xfrm>
              <a:custGeom>
                <a:avLst/>
                <a:gdLst/>
                <a:ahLst/>
                <a:cxnLst/>
                <a:rect l="0" t="0" r="0" b="0"/>
                <a:pathLst>
                  <a:path w="111100" h="162763">
                    <a:moveTo>
                      <a:pt x="111100" y="79108"/>
                    </a:moveTo>
                    <a:cubicBezTo>
                      <a:pt x="111100" y="96622"/>
                      <a:pt x="110490" y="108814"/>
                      <a:pt x="109271" y="115672"/>
                    </a:cubicBezTo>
                    <a:cubicBezTo>
                      <a:pt x="107137" y="129997"/>
                      <a:pt x="102489" y="140741"/>
                      <a:pt x="95326" y="147917"/>
                    </a:cubicBezTo>
                    <a:cubicBezTo>
                      <a:pt x="85420" y="157823"/>
                      <a:pt x="71857" y="162763"/>
                      <a:pt x="54635" y="162763"/>
                    </a:cubicBezTo>
                    <a:lnTo>
                      <a:pt x="0" y="162763"/>
                    </a:lnTo>
                    <a:lnTo>
                      <a:pt x="0" y="0"/>
                    </a:lnTo>
                    <a:lnTo>
                      <a:pt x="54635" y="0"/>
                    </a:lnTo>
                    <a:cubicBezTo>
                      <a:pt x="71857" y="0"/>
                      <a:pt x="85420" y="4966"/>
                      <a:pt x="95326" y="14859"/>
                    </a:cubicBezTo>
                    <a:cubicBezTo>
                      <a:pt x="102337" y="21882"/>
                      <a:pt x="106985" y="31864"/>
                      <a:pt x="109271" y="44806"/>
                    </a:cubicBezTo>
                    <a:cubicBezTo>
                      <a:pt x="110490" y="52134"/>
                      <a:pt x="111100" y="63564"/>
                      <a:pt x="111100" y="79108"/>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Shape 126"/>
              <p:cNvSpPr/>
              <p:nvPr/>
            </p:nvSpPr>
            <p:spPr>
              <a:xfrm>
                <a:off x="586450" y="1449232"/>
                <a:ext cx="65380" cy="162763"/>
              </a:xfrm>
              <a:custGeom>
                <a:avLst/>
                <a:gdLst/>
                <a:ahLst/>
                <a:cxnLst/>
                <a:rect l="0" t="0" r="0" b="0"/>
                <a:pathLst>
                  <a:path w="65380" h="162763">
                    <a:moveTo>
                      <a:pt x="59893" y="0"/>
                    </a:moveTo>
                    <a:lnTo>
                      <a:pt x="65380" y="0"/>
                    </a:lnTo>
                    <a:lnTo>
                      <a:pt x="65380" y="16205"/>
                    </a:lnTo>
                    <a:lnTo>
                      <a:pt x="31255" y="112255"/>
                    </a:lnTo>
                    <a:lnTo>
                      <a:pt x="65380" y="112255"/>
                    </a:lnTo>
                    <a:lnTo>
                      <a:pt x="65380" y="123215"/>
                    </a:lnTo>
                    <a:lnTo>
                      <a:pt x="27216" y="123215"/>
                    </a:lnTo>
                    <a:lnTo>
                      <a:pt x="13170" y="162738"/>
                    </a:lnTo>
                    <a:lnTo>
                      <a:pt x="0" y="162763"/>
                    </a:lnTo>
                    <a:lnTo>
                      <a:pt x="59893"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Shape 127"/>
              <p:cNvSpPr/>
              <p:nvPr/>
            </p:nvSpPr>
            <p:spPr>
              <a:xfrm>
                <a:off x="651830" y="1449232"/>
                <a:ext cx="65380" cy="162763"/>
              </a:xfrm>
              <a:custGeom>
                <a:avLst/>
                <a:gdLst/>
                <a:ahLst/>
                <a:cxnLst/>
                <a:rect l="0" t="0" r="0" b="0"/>
                <a:pathLst>
                  <a:path w="65380" h="162763">
                    <a:moveTo>
                      <a:pt x="0" y="0"/>
                    </a:moveTo>
                    <a:lnTo>
                      <a:pt x="5486" y="0"/>
                    </a:lnTo>
                    <a:lnTo>
                      <a:pt x="65380" y="162763"/>
                    </a:lnTo>
                    <a:lnTo>
                      <a:pt x="52210" y="162738"/>
                    </a:lnTo>
                    <a:lnTo>
                      <a:pt x="38163" y="123215"/>
                    </a:lnTo>
                    <a:lnTo>
                      <a:pt x="0" y="123215"/>
                    </a:lnTo>
                    <a:lnTo>
                      <a:pt x="0" y="112255"/>
                    </a:lnTo>
                    <a:lnTo>
                      <a:pt x="34125" y="112255"/>
                    </a:lnTo>
                    <a:lnTo>
                      <a:pt x="0" y="16205"/>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Shape 128"/>
              <p:cNvSpPr/>
              <p:nvPr/>
            </p:nvSpPr>
            <p:spPr>
              <a:xfrm>
                <a:off x="617705"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Shape 129"/>
              <p:cNvSpPr/>
              <p:nvPr/>
            </p:nvSpPr>
            <p:spPr>
              <a:xfrm>
                <a:off x="586450" y="1449232"/>
                <a:ext cx="130759" cy="162763"/>
              </a:xfrm>
              <a:custGeom>
                <a:avLst/>
                <a:gdLst/>
                <a:ahLst/>
                <a:cxnLst/>
                <a:rect l="0" t="0" r="0" b="0"/>
                <a:pathLst>
                  <a:path w="130759" h="162763">
                    <a:moveTo>
                      <a:pt x="130759" y="162763"/>
                    </a:moveTo>
                    <a:lnTo>
                      <a:pt x="117589" y="162738"/>
                    </a:lnTo>
                    <a:lnTo>
                      <a:pt x="103543" y="123215"/>
                    </a:lnTo>
                    <a:lnTo>
                      <a:pt x="27216" y="123215"/>
                    </a:lnTo>
                    <a:lnTo>
                      <a:pt x="13170" y="162738"/>
                    </a:lnTo>
                    <a:lnTo>
                      <a:pt x="0" y="162763"/>
                    </a:lnTo>
                    <a:lnTo>
                      <a:pt x="59893" y="0"/>
                    </a:lnTo>
                    <a:lnTo>
                      <a:pt x="70866" y="0"/>
                    </a:lnTo>
                    <a:lnTo>
                      <a:pt x="130759"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Shape 130"/>
              <p:cNvSpPr/>
              <p:nvPr/>
            </p:nvSpPr>
            <p:spPr>
              <a:xfrm>
                <a:off x="738240" y="1447866"/>
                <a:ext cx="111785" cy="165519"/>
              </a:xfrm>
              <a:custGeom>
                <a:avLst/>
                <a:gdLst/>
                <a:ahLst/>
                <a:cxnLst/>
                <a:rect l="0" t="0" r="0" b="0"/>
                <a:pathLst>
                  <a:path w="111785" h="165519">
                    <a:moveTo>
                      <a:pt x="56007" y="0"/>
                    </a:moveTo>
                    <a:cubicBezTo>
                      <a:pt x="70079" y="0"/>
                      <a:pt x="82207" y="4280"/>
                      <a:pt x="92380" y="12852"/>
                    </a:cubicBezTo>
                    <a:cubicBezTo>
                      <a:pt x="102552" y="21425"/>
                      <a:pt x="109030" y="32906"/>
                      <a:pt x="111785" y="47320"/>
                    </a:cubicBezTo>
                    <a:lnTo>
                      <a:pt x="99377" y="47320"/>
                    </a:lnTo>
                    <a:cubicBezTo>
                      <a:pt x="97079" y="36119"/>
                      <a:pt x="91986" y="27267"/>
                      <a:pt x="84099" y="20739"/>
                    </a:cubicBezTo>
                    <a:cubicBezTo>
                      <a:pt x="76225" y="14224"/>
                      <a:pt x="66840" y="10973"/>
                      <a:pt x="55982" y="10973"/>
                    </a:cubicBezTo>
                    <a:cubicBezTo>
                      <a:pt x="43726" y="10973"/>
                      <a:pt x="33388" y="15177"/>
                      <a:pt x="24968" y="23546"/>
                    </a:cubicBezTo>
                    <a:cubicBezTo>
                      <a:pt x="19609" y="28892"/>
                      <a:pt x="16015" y="35826"/>
                      <a:pt x="14173" y="44348"/>
                    </a:cubicBezTo>
                    <a:cubicBezTo>
                      <a:pt x="12954" y="51664"/>
                      <a:pt x="12344" y="64465"/>
                      <a:pt x="12344" y="82753"/>
                    </a:cubicBezTo>
                    <a:cubicBezTo>
                      <a:pt x="12344" y="102260"/>
                      <a:pt x="13068" y="115646"/>
                      <a:pt x="14516" y="122872"/>
                    </a:cubicBezTo>
                    <a:cubicBezTo>
                      <a:pt x="15964" y="130111"/>
                      <a:pt x="19431" y="136474"/>
                      <a:pt x="24917" y="141961"/>
                    </a:cubicBezTo>
                    <a:cubicBezTo>
                      <a:pt x="33287" y="150343"/>
                      <a:pt x="43574" y="154534"/>
                      <a:pt x="55778" y="154534"/>
                    </a:cubicBezTo>
                    <a:cubicBezTo>
                      <a:pt x="69342" y="154534"/>
                      <a:pt x="80607" y="149250"/>
                      <a:pt x="89611" y="138697"/>
                    </a:cubicBezTo>
                    <a:cubicBezTo>
                      <a:pt x="96164" y="130747"/>
                      <a:pt x="99441" y="119977"/>
                      <a:pt x="99441" y="106350"/>
                    </a:cubicBezTo>
                    <a:lnTo>
                      <a:pt x="99441" y="91668"/>
                    </a:lnTo>
                    <a:lnTo>
                      <a:pt x="55778" y="91668"/>
                    </a:lnTo>
                    <a:lnTo>
                      <a:pt x="55778" y="80696"/>
                    </a:lnTo>
                    <a:lnTo>
                      <a:pt x="111785" y="80696"/>
                    </a:lnTo>
                    <a:lnTo>
                      <a:pt x="111785" y="107277"/>
                    </a:lnTo>
                    <a:cubicBezTo>
                      <a:pt x="111785" y="123787"/>
                      <a:pt x="107353" y="136932"/>
                      <a:pt x="98527" y="146710"/>
                    </a:cubicBezTo>
                    <a:cubicBezTo>
                      <a:pt x="86932" y="159245"/>
                      <a:pt x="72695" y="165519"/>
                      <a:pt x="55778" y="165519"/>
                    </a:cubicBezTo>
                    <a:cubicBezTo>
                      <a:pt x="39776" y="165519"/>
                      <a:pt x="26213" y="159931"/>
                      <a:pt x="15088" y="148818"/>
                    </a:cubicBezTo>
                    <a:cubicBezTo>
                      <a:pt x="8230" y="141961"/>
                      <a:pt x="4001" y="134417"/>
                      <a:pt x="2400" y="126187"/>
                    </a:cubicBezTo>
                    <a:cubicBezTo>
                      <a:pt x="800" y="117958"/>
                      <a:pt x="0" y="103480"/>
                      <a:pt x="0" y="82753"/>
                    </a:cubicBezTo>
                    <a:cubicBezTo>
                      <a:pt x="0" y="62331"/>
                      <a:pt x="800" y="47930"/>
                      <a:pt x="2413" y="39548"/>
                    </a:cubicBezTo>
                    <a:cubicBezTo>
                      <a:pt x="4013" y="31166"/>
                      <a:pt x="8255" y="23546"/>
                      <a:pt x="15151" y="16688"/>
                    </a:cubicBezTo>
                    <a:cubicBezTo>
                      <a:pt x="26314" y="5575"/>
                      <a:pt x="39942" y="0"/>
                      <a:pt x="56007"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Shape 3017"/>
              <p:cNvSpPr/>
              <p:nvPr/>
            </p:nvSpPr>
            <p:spPr>
              <a:xfrm>
                <a:off x="754699" y="1419749"/>
                <a:ext cx="77724" cy="11201"/>
              </a:xfrm>
              <a:custGeom>
                <a:avLst/>
                <a:gdLst/>
                <a:ahLst/>
                <a:cxnLst/>
                <a:rect l="0" t="0" r="0" b="0"/>
                <a:pathLst>
                  <a:path w="77724" h="11201">
                    <a:moveTo>
                      <a:pt x="0" y="0"/>
                    </a:moveTo>
                    <a:lnTo>
                      <a:pt x="77724" y="0"/>
                    </a:lnTo>
                    <a:lnTo>
                      <a:pt x="77724" y="11201"/>
                    </a:lnTo>
                    <a:lnTo>
                      <a:pt x="0" y="11201"/>
                    </a:lnTo>
                    <a:lnTo>
                      <a:pt x="0" y="0"/>
                    </a:lnTo>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Shape 132"/>
              <p:cNvSpPr/>
              <p:nvPr/>
            </p:nvSpPr>
            <p:spPr>
              <a:xfrm>
                <a:off x="754699" y="1419749"/>
                <a:ext cx="77724" cy="11201"/>
              </a:xfrm>
              <a:custGeom>
                <a:avLst/>
                <a:gdLst/>
                <a:ahLst/>
                <a:cxnLst/>
                <a:rect l="0" t="0" r="0" b="0"/>
                <a:pathLst>
                  <a:path w="77724" h="11201">
                    <a:moveTo>
                      <a:pt x="77724" y="11201"/>
                    </a:moveTo>
                    <a:lnTo>
                      <a:pt x="0" y="11201"/>
                    </a:lnTo>
                    <a:lnTo>
                      <a:pt x="0" y="0"/>
                    </a:lnTo>
                    <a:lnTo>
                      <a:pt x="77724" y="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Shape 134"/>
              <p:cNvSpPr/>
              <p:nvPr/>
            </p:nvSpPr>
            <p:spPr>
              <a:xfrm>
                <a:off x="738240" y="1447866"/>
                <a:ext cx="111785" cy="165519"/>
              </a:xfrm>
              <a:custGeom>
                <a:avLst/>
                <a:gdLst/>
                <a:ahLst/>
                <a:cxnLst/>
                <a:rect l="0" t="0" r="0" b="0"/>
                <a:pathLst>
                  <a:path w="111785" h="165519">
                    <a:moveTo>
                      <a:pt x="111785" y="107277"/>
                    </a:moveTo>
                    <a:cubicBezTo>
                      <a:pt x="111785" y="123787"/>
                      <a:pt x="107353" y="136932"/>
                      <a:pt x="98527" y="146710"/>
                    </a:cubicBezTo>
                    <a:cubicBezTo>
                      <a:pt x="86932" y="159245"/>
                      <a:pt x="72695" y="165519"/>
                      <a:pt x="55778" y="165519"/>
                    </a:cubicBezTo>
                    <a:cubicBezTo>
                      <a:pt x="39776" y="165519"/>
                      <a:pt x="26213" y="159931"/>
                      <a:pt x="15088" y="148818"/>
                    </a:cubicBezTo>
                    <a:cubicBezTo>
                      <a:pt x="8230" y="141961"/>
                      <a:pt x="4001" y="134417"/>
                      <a:pt x="2400" y="126187"/>
                    </a:cubicBezTo>
                    <a:cubicBezTo>
                      <a:pt x="800" y="117958"/>
                      <a:pt x="0" y="103480"/>
                      <a:pt x="0" y="82753"/>
                    </a:cubicBezTo>
                    <a:cubicBezTo>
                      <a:pt x="0" y="62331"/>
                      <a:pt x="800" y="47930"/>
                      <a:pt x="2413" y="39548"/>
                    </a:cubicBezTo>
                    <a:cubicBezTo>
                      <a:pt x="4013" y="31166"/>
                      <a:pt x="8255" y="23546"/>
                      <a:pt x="15151" y="16688"/>
                    </a:cubicBezTo>
                    <a:cubicBezTo>
                      <a:pt x="26314" y="5575"/>
                      <a:pt x="39942" y="0"/>
                      <a:pt x="56007" y="0"/>
                    </a:cubicBezTo>
                    <a:cubicBezTo>
                      <a:pt x="70079" y="0"/>
                      <a:pt x="82207" y="4280"/>
                      <a:pt x="92380" y="12852"/>
                    </a:cubicBezTo>
                    <a:cubicBezTo>
                      <a:pt x="102552" y="21425"/>
                      <a:pt x="109030" y="32906"/>
                      <a:pt x="111785" y="47320"/>
                    </a:cubicBezTo>
                    <a:lnTo>
                      <a:pt x="99377" y="47320"/>
                    </a:lnTo>
                    <a:cubicBezTo>
                      <a:pt x="97079" y="36119"/>
                      <a:pt x="91986" y="27267"/>
                      <a:pt x="84099" y="20739"/>
                    </a:cubicBezTo>
                    <a:cubicBezTo>
                      <a:pt x="76225" y="14224"/>
                      <a:pt x="66840" y="10973"/>
                      <a:pt x="55982" y="10973"/>
                    </a:cubicBezTo>
                    <a:cubicBezTo>
                      <a:pt x="43726" y="10973"/>
                      <a:pt x="33388" y="15177"/>
                      <a:pt x="24968" y="23546"/>
                    </a:cubicBezTo>
                    <a:cubicBezTo>
                      <a:pt x="19609" y="28892"/>
                      <a:pt x="16015" y="35826"/>
                      <a:pt x="14173" y="44348"/>
                    </a:cubicBezTo>
                    <a:cubicBezTo>
                      <a:pt x="12954" y="51664"/>
                      <a:pt x="12344" y="64465"/>
                      <a:pt x="12344" y="82753"/>
                    </a:cubicBezTo>
                    <a:cubicBezTo>
                      <a:pt x="12344" y="102260"/>
                      <a:pt x="13068" y="115646"/>
                      <a:pt x="14516" y="122872"/>
                    </a:cubicBezTo>
                    <a:cubicBezTo>
                      <a:pt x="15964" y="130111"/>
                      <a:pt x="19431" y="136474"/>
                      <a:pt x="24917" y="141961"/>
                    </a:cubicBezTo>
                    <a:cubicBezTo>
                      <a:pt x="33287" y="150343"/>
                      <a:pt x="43574" y="154534"/>
                      <a:pt x="55778" y="154534"/>
                    </a:cubicBezTo>
                    <a:cubicBezTo>
                      <a:pt x="69342" y="154534"/>
                      <a:pt x="80607" y="149250"/>
                      <a:pt x="89611" y="138697"/>
                    </a:cubicBezTo>
                    <a:cubicBezTo>
                      <a:pt x="96164" y="130747"/>
                      <a:pt x="99441" y="119977"/>
                      <a:pt x="99441" y="106350"/>
                    </a:cubicBezTo>
                    <a:lnTo>
                      <a:pt x="99441" y="91668"/>
                    </a:lnTo>
                    <a:lnTo>
                      <a:pt x="55778" y="91668"/>
                    </a:lnTo>
                    <a:lnTo>
                      <a:pt x="55778" y="80696"/>
                    </a:lnTo>
                    <a:lnTo>
                      <a:pt x="111785" y="80696"/>
                    </a:lnTo>
                    <a:lnTo>
                      <a:pt x="111785" y="107277"/>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Shape 135"/>
              <p:cNvSpPr/>
              <p:nvPr/>
            </p:nvSpPr>
            <p:spPr>
              <a:xfrm>
                <a:off x="931175" y="1449236"/>
                <a:ext cx="109499" cy="162763"/>
              </a:xfrm>
              <a:custGeom>
                <a:avLst/>
                <a:gdLst/>
                <a:ahLst/>
                <a:cxnLst/>
                <a:rect l="0" t="0" r="0" b="0"/>
                <a:pathLst>
                  <a:path w="109499" h="162763">
                    <a:moveTo>
                      <a:pt x="0" y="0"/>
                    </a:moveTo>
                    <a:lnTo>
                      <a:pt x="109499" y="0"/>
                    </a:lnTo>
                    <a:lnTo>
                      <a:pt x="109499" y="10973"/>
                    </a:lnTo>
                    <a:lnTo>
                      <a:pt x="60808" y="10973"/>
                    </a:lnTo>
                    <a:lnTo>
                      <a:pt x="60808"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Shape 136"/>
              <p:cNvSpPr/>
              <p:nvPr/>
            </p:nvSpPr>
            <p:spPr>
              <a:xfrm>
                <a:off x="931175" y="1449236"/>
                <a:ext cx="109499" cy="162763"/>
              </a:xfrm>
              <a:custGeom>
                <a:avLst/>
                <a:gdLst/>
                <a:ahLst/>
                <a:cxnLst/>
                <a:rect l="0" t="0" r="0" b="0"/>
                <a:pathLst>
                  <a:path w="109499" h="162763">
                    <a:moveTo>
                      <a:pt x="109499" y="10973"/>
                    </a:moveTo>
                    <a:lnTo>
                      <a:pt x="60808" y="10973"/>
                    </a:lnTo>
                    <a:lnTo>
                      <a:pt x="60808" y="162763"/>
                    </a:lnTo>
                    <a:lnTo>
                      <a:pt x="48463" y="162763"/>
                    </a:lnTo>
                    <a:lnTo>
                      <a:pt x="48463" y="10973"/>
                    </a:lnTo>
                    <a:lnTo>
                      <a:pt x="0" y="10973"/>
                    </a:lnTo>
                    <a:lnTo>
                      <a:pt x="0" y="0"/>
                    </a:lnTo>
                    <a:lnTo>
                      <a:pt x="109499" y="0"/>
                    </a:lnTo>
                    <a:lnTo>
                      <a:pt x="109499"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Shape 137"/>
              <p:cNvSpPr/>
              <p:nvPr/>
            </p:nvSpPr>
            <p:spPr>
              <a:xfrm>
                <a:off x="1071523" y="1449233"/>
                <a:ext cx="98755" cy="162763"/>
              </a:xfrm>
              <a:custGeom>
                <a:avLst/>
                <a:gdLst/>
                <a:ahLst/>
                <a:cxnLst/>
                <a:rect l="0" t="0" r="0" b="0"/>
                <a:pathLst>
                  <a:path w="98755" h="162763">
                    <a:moveTo>
                      <a:pt x="0" y="0"/>
                    </a:moveTo>
                    <a:lnTo>
                      <a:pt x="98755" y="0"/>
                    </a:lnTo>
                    <a:lnTo>
                      <a:pt x="98755" y="10973"/>
                    </a:lnTo>
                    <a:lnTo>
                      <a:pt x="12344" y="10973"/>
                    </a:lnTo>
                    <a:lnTo>
                      <a:pt x="12344" y="75222"/>
                    </a:lnTo>
                    <a:lnTo>
                      <a:pt x="85954" y="75222"/>
                    </a:lnTo>
                    <a:lnTo>
                      <a:pt x="85954" y="86182"/>
                    </a:lnTo>
                    <a:lnTo>
                      <a:pt x="12344" y="86182"/>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Shape 138"/>
              <p:cNvSpPr/>
              <p:nvPr/>
            </p:nvSpPr>
            <p:spPr>
              <a:xfrm>
                <a:off x="1071523" y="1449233"/>
                <a:ext cx="98755" cy="162763"/>
              </a:xfrm>
              <a:custGeom>
                <a:avLst/>
                <a:gdLst/>
                <a:ahLst/>
                <a:cxnLst/>
                <a:rect l="0" t="0" r="0" b="0"/>
                <a:pathLst>
                  <a:path w="98755" h="162763">
                    <a:moveTo>
                      <a:pt x="98755" y="162763"/>
                    </a:moveTo>
                    <a:lnTo>
                      <a:pt x="0" y="162763"/>
                    </a:lnTo>
                    <a:lnTo>
                      <a:pt x="0" y="0"/>
                    </a:lnTo>
                    <a:lnTo>
                      <a:pt x="98755" y="0"/>
                    </a:lnTo>
                    <a:lnTo>
                      <a:pt x="98755" y="10973"/>
                    </a:lnTo>
                    <a:lnTo>
                      <a:pt x="12344" y="10973"/>
                    </a:lnTo>
                    <a:lnTo>
                      <a:pt x="12344" y="75222"/>
                    </a:lnTo>
                    <a:lnTo>
                      <a:pt x="85954" y="75222"/>
                    </a:lnTo>
                    <a:lnTo>
                      <a:pt x="85954" y="86182"/>
                    </a:lnTo>
                    <a:lnTo>
                      <a:pt x="12344" y="86182"/>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Shape 139"/>
              <p:cNvSpPr/>
              <p:nvPr/>
            </p:nvSpPr>
            <p:spPr>
              <a:xfrm>
                <a:off x="1207084" y="1449233"/>
                <a:ext cx="118186" cy="162763"/>
              </a:xfrm>
              <a:custGeom>
                <a:avLst/>
                <a:gdLst/>
                <a:ahLst/>
                <a:cxnLst/>
                <a:rect l="0" t="0" r="0" b="0"/>
                <a:pathLst>
                  <a:path w="118186" h="162763">
                    <a:moveTo>
                      <a:pt x="0" y="0"/>
                    </a:moveTo>
                    <a:lnTo>
                      <a:pt x="12344" y="0"/>
                    </a:lnTo>
                    <a:lnTo>
                      <a:pt x="12344" y="101740"/>
                    </a:lnTo>
                    <a:lnTo>
                      <a:pt x="94945" y="0"/>
                    </a:lnTo>
                    <a:lnTo>
                      <a:pt x="109817" y="76"/>
                    </a:lnTo>
                    <a:lnTo>
                      <a:pt x="59436" y="62192"/>
                    </a:lnTo>
                    <a:lnTo>
                      <a:pt x="118186" y="162763"/>
                    </a:lnTo>
                    <a:lnTo>
                      <a:pt x="103797" y="162611"/>
                    </a:lnTo>
                    <a:lnTo>
                      <a:pt x="51333" y="71438"/>
                    </a:lnTo>
                    <a:lnTo>
                      <a:pt x="12344" y="118796"/>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Shape 140"/>
              <p:cNvSpPr/>
              <p:nvPr/>
            </p:nvSpPr>
            <p:spPr>
              <a:xfrm>
                <a:off x="1207084" y="1449233"/>
                <a:ext cx="118186" cy="162763"/>
              </a:xfrm>
              <a:custGeom>
                <a:avLst/>
                <a:gdLst/>
                <a:ahLst/>
                <a:cxnLst/>
                <a:rect l="0" t="0" r="0" b="0"/>
                <a:pathLst>
                  <a:path w="118186" h="162763">
                    <a:moveTo>
                      <a:pt x="118186" y="162763"/>
                    </a:moveTo>
                    <a:lnTo>
                      <a:pt x="103797" y="162611"/>
                    </a:lnTo>
                    <a:lnTo>
                      <a:pt x="51333" y="71438"/>
                    </a:lnTo>
                    <a:lnTo>
                      <a:pt x="12344" y="118796"/>
                    </a:lnTo>
                    <a:lnTo>
                      <a:pt x="12344" y="162763"/>
                    </a:lnTo>
                    <a:lnTo>
                      <a:pt x="0" y="162763"/>
                    </a:lnTo>
                    <a:lnTo>
                      <a:pt x="0" y="0"/>
                    </a:lnTo>
                    <a:lnTo>
                      <a:pt x="12344" y="0"/>
                    </a:lnTo>
                    <a:lnTo>
                      <a:pt x="12344" y="101740"/>
                    </a:lnTo>
                    <a:lnTo>
                      <a:pt x="94945" y="0"/>
                    </a:lnTo>
                    <a:lnTo>
                      <a:pt x="109817" y="76"/>
                    </a:lnTo>
                    <a:lnTo>
                      <a:pt x="59436" y="62192"/>
                    </a:lnTo>
                    <a:lnTo>
                      <a:pt x="118186"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Shape 141"/>
              <p:cNvSpPr/>
              <p:nvPr/>
            </p:nvSpPr>
            <p:spPr>
              <a:xfrm>
                <a:off x="1339898" y="1447875"/>
                <a:ext cx="109042" cy="165507"/>
              </a:xfrm>
              <a:custGeom>
                <a:avLst/>
                <a:gdLst/>
                <a:ahLst/>
                <a:cxnLst/>
                <a:rect l="0" t="0" r="0" b="0"/>
                <a:pathLst>
                  <a:path w="109042" h="165507">
                    <a:moveTo>
                      <a:pt x="53950" y="0"/>
                    </a:moveTo>
                    <a:cubicBezTo>
                      <a:pt x="71628" y="0"/>
                      <a:pt x="87249" y="5855"/>
                      <a:pt x="100813" y="17590"/>
                    </a:cubicBezTo>
                    <a:lnTo>
                      <a:pt x="92812" y="25591"/>
                    </a:lnTo>
                    <a:cubicBezTo>
                      <a:pt x="81534" y="15380"/>
                      <a:pt x="68351" y="10275"/>
                      <a:pt x="53264" y="10275"/>
                    </a:cubicBezTo>
                    <a:cubicBezTo>
                      <a:pt x="41529" y="10275"/>
                      <a:pt x="32309" y="13284"/>
                      <a:pt x="25603" y="19317"/>
                    </a:cubicBezTo>
                    <a:cubicBezTo>
                      <a:pt x="18897" y="25362"/>
                      <a:pt x="15545" y="33553"/>
                      <a:pt x="15545" y="43929"/>
                    </a:cubicBezTo>
                    <a:cubicBezTo>
                      <a:pt x="15545" y="53404"/>
                      <a:pt x="18402" y="60528"/>
                      <a:pt x="24117" y="65342"/>
                    </a:cubicBezTo>
                    <a:cubicBezTo>
                      <a:pt x="29832" y="70142"/>
                      <a:pt x="37871" y="73470"/>
                      <a:pt x="48235" y="75299"/>
                    </a:cubicBezTo>
                    <a:lnTo>
                      <a:pt x="65837" y="78042"/>
                    </a:lnTo>
                    <a:cubicBezTo>
                      <a:pt x="78943" y="79883"/>
                      <a:pt x="88621" y="83465"/>
                      <a:pt x="94869" y="88811"/>
                    </a:cubicBezTo>
                    <a:cubicBezTo>
                      <a:pt x="104318" y="96584"/>
                      <a:pt x="109042" y="107124"/>
                      <a:pt x="109042" y="120396"/>
                    </a:cubicBezTo>
                    <a:cubicBezTo>
                      <a:pt x="109042" y="134290"/>
                      <a:pt x="104127" y="145276"/>
                      <a:pt x="94298" y="153353"/>
                    </a:cubicBezTo>
                    <a:cubicBezTo>
                      <a:pt x="84468" y="161468"/>
                      <a:pt x="71095" y="165507"/>
                      <a:pt x="54178" y="165507"/>
                    </a:cubicBezTo>
                    <a:cubicBezTo>
                      <a:pt x="32385" y="165507"/>
                      <a:pt x="14326" y="158344"/>
                      <a:pt x="0" y="144006"/>
                    </a:cubicBezTo>
                    <a:lnTo>
                      <a:pt x="8687" y="135331"/>
                    </a:lnTo>
                    <a:cubicBezTo>
                      <a:pt x="15850" y="142482"/>
                      <a:pt x="22860" y="147485"/>
                      <a:pt x="29718" y="150292"/>
                    </a:cubicBezTo>
                    <a:cubicBezTo>
                      <a:pt x="36576" y="153111"/>
                      <a:pt x="44958" y="154521"/>
                      <a:pt x="54864" y="154521"/>
                    </a:cubicBezTo>
                    <a:cubicBezTo>
                      <a:pt x="67513" y="154521"/>
                      <a:pt x="77648" y="151511"/>
                      <a:pt x="85268" y="145504"/>
                    </a:cubicBezTo>
                    <a:cubicBezTo>
                      <a:pt x="92888" y="139484"/>
                      <a:pt x="96698" y="131280"/>
                      <a:pt x="96698" y="120917"/>
                    </a:cubicBezTo>
                    <a:cubicBezTo>
                      <a:pt x="96698" y="111023"/>
                      <a:pt x="93726" y="103391"/>
                      <a:pt x="87782" y="98057"/>
                    </a:cubicBezTo>
                    <a:cubicBezTo>
                      <a:pt x="83363" y="94107"/>
                      <a:pt x="75514" y="91199"/>
                      <a:pt x="64237" y="89383"/>
                    </a:cubicBezTo>
                    <a:lnTo>
                      <a:pt x="45263" y="86398"/>
                    </a:lnTo>
                    <a:cubicBezTo>
                      <a:pt x="17374" y="81992"/>
                      <a:pt x="3429" y="68047"/>
                      <a:pt x="3429" y="44564"/>
                    </a:cubicBezTo>
                    <a:cubicBezTo>
                      <a:pt x="3429" y="31014"/>
                      <a:pt x="8001" y="20181"/>
                      <a:pt x="17145" y="12116"/>
                    </a:cubicBezTo>
                    <a:cubicBezTo>
                      <a:pt x="26289" y="4039"/>
                      <a:pt x="38557" y="0"/>
                      <a:pt x="53950"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Shape 142"/>
              <p:cNvSpPr/>
              <p:nvPr/>
            </p:nvSpPr>
            <p:spPr>
              <a:xfrm>
                <a:off x="1339898" y="1447875"/>
                <a:ext cx="109042" cy="165507"/>
              </a:xfrm>
              <a:custGeom>
                <a:avLst/>
                <a:gdLst/>
                <a:ahLst/>
                <a:cxnLst/>
                <a:rect l="0" t="0" r="0" b="0"/>
                <a:pathLst>
                  <a:path w="109042" h="165507">
                    <a:moveTo>
                      <a:pt x="109042" y="120396"/>
                    </a:moveTo>
                    <a:cubicBezTo>
                      <a:pt x="109042" y="134290"/>
                      <a:pt x="104127" y="145276"/>
                      <a:pt x="94298" y="153353"/>
                    </a:cubicBezTo>
                    <a:cubicBezTo>
                      <a:pt x="84468" y="161468"/>
                      <a:pt x="71095" y="165507"/>
                      <a:pt x="54178" y="165507"/>
                    </a:cubicBezTo>
                    <a:cubicBezTo>
                      <a:pt x="32385" y="165507"/>
                      <a:pt x="14326" y="158344"/>
                      <a:pt x="0" y="144006"/>
                    </a:cubicBezTo>
                    <a:lnTo>
                      <a:pt x="8687" y="135331"/>
                    </a:lnTo>
                    <a:cubicBezTo>
                      <a:pt x="15850" y="142482"/>
                      <a:pt x="22860" y="147485"/>
                      <a:pt x="29718" y="150292"/>
                    </a:cubicBezTo>
                    <a:cubicBezTo>
                      <a:pt x="36576" y="153111"/>
                      <a:pt x="44958" y="154521"/>
                      <a:pt x="54864" y="154521"/>
                    </a:cubicBezTo>
                    <a:cubicBezTo>
                      <a:pt x="67513" y="154521"/>
                      <a:pt x="77648" y="151511"/>
                      <a:pt x="85268" y="145504"/>
                    </a:cubicBezTo>
                    <a:cubicBezTo>
                      <a:pt x="92888" y="139484"/>
                      <a:pt x="96698" y="131280"/>
                      <a:pt x="96698" y="120917"/>
                    </a:cubicBezTo>
                    <a:cubicBezTo>
                      <a:pt x="96698" y="111023"/>
                      <a:pt x="93726" y="103391"/>
                      <a:pt x="87782" y="98057"/>
                    </a:cubicBezTo>
                    <a:cubicBezTo>
                      <a:pt x="83363" y="94107"/>
                      <a:pt x="75514" y="91199"/>
                      <a:pt x="64237" y="89383"/>
                    </a:cubicBezTo>
                    <a:lnTo>
                      <a:pt x="45263" y="86398"/>
                    </a:lnTo>
                    <a:cubicBezTo>
                      <a:pt x="17374" y="81992"/>
                      <a:pt x="3429" y="68047"/>
                      <a:pt x="3429" y="44564"/>
                    </a:cubicBezTo>
                    <a:cubicBezTo>
                      <a:pt x="3429" y="31014"/>
                      <a:pt x="8001" y="20181"/>
                      <a:pt x="17145" y="12116"/>
                    </a:cubicBezTo>
                    <a:cubicBezTo>
                      <a:pt x="26289" y="4039"/>
                      <a:pt x="38557" y="0"/>
                      <a:pt x="53950" y="0"/>
                    </a:cubicBezTo>
                    <a:cubicBezTo>
                      <a:pt x="71628" y="0"/>
                      <a:pt x="87249" y="5855"/>
                      <a:pt x="100813" y="17590"/>
                    </a:cubicBezTo>
                    <a:lnTo>
                      <a:pt x="92812" y="25591"/>
                    </a:lnTo>
                    <a:cubicBezTo>
                      <a:pt x="81534" y="15380"/>
                      <a:pt x="68351" y="10275"/>
                      <a:pt x="53264" y="10275"/>
                    </a:cubicBezTo>
                    <a:cubicBezTo>
                      <a:pt x="41529" y="10275"/>
                      <a:pt x="32309" y="13284"/>
                      <a:pt x="25603" y="19317"/>
                    </a:cubicBezTo>
                    <a:cubicBezTo>
                      <a:pt x="18897" y="25362"/>
                      <a:pt x="15545" y="33553"/>
                      <a:pt x="15545" y="43929"/>
                    </a:cubicBezTo>
                    <a:cubicBezTo>
                      <a:pt x="15545" y="53404"/>
                      <a:pt x="18402" y="60528"/>
                      <a:pt x="24117" y="65342"/>
                    </a:cubicBezTo>
                    <a:cubicBezTo>
                      <a:pt x="29832" y="70142"/>
                      <a:pt x="37871" y="73470"/>
                      <a:pt x="48235" y="75299"/>
                    </a:cubicBezTo>
                    <a:lnTo>
                      <a:pt x="65837" y="78042"/>
                    </a:lnTo>
                    <a:cubicBezTo>
                      <a:pt x="78943" y="79883"/>
                      <a:pt x="88621" y="83465"/>
                      <a:pt x="94869" y="88811"/>
                    </a:cubicBezTo>
                    <a:cubicBezTo>
                      <a:pt x="104318" y="96584"/>
                      <a:pt x="109042" y="107124"/>
                      <a:pt x="109042" y="120396"/>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Shape 143"/>
              <p:cNvSpPr/>
              <p:nvPr/>
            </p:nvSpPr>
            <p:spPr>
              <a:xfrm>
                <a:off x="1468140" y="1449236"/>
                <a:ext cx="109499" cy="162763"/>
              </a:xfrm>
              <a:custGeom>
                <a:avLst/>
                <a:gdLst/>
                <a:ahLst/>
                <a:cxnLst/>
                <a:rect l="0" t="0" r="0" b="0"/>
                <a:pathLst>
                  <a:path w="109499" h="162763">
                    <a:moveTo>
                      <a:pt x="0" y="0"/>
                    </a:moveTo>
                    <a:lnTo>
                      <a:pt x="109499" y="0"/>
                    </a:lnTo>
                    <a:lnTo>
                      <a:pt x="109499" y="10973"/>
                    </a:lnTo>
                    <a:lnTo>
                      <a:pt x="60808" y="10973"/>
                    </a:lnTo>
                    <a:lnTo>
                      <a:pt x="60808"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Shape 144"/>
              <p:cNvSpPr/>
              <p:nvPr/>
            </p:nvSpPr>
            <p:spPr>
              <a:xfrm>
                <a:off x="1468140" y="1449236"/>
                <a:ext cx="109499" cy="162763"/>
              </a:xfrm>
              <a:custGeom>
                <a:avLst/>
                <a:gdLst/>
                <a:ahLst/>
                <a:cxnLst/>
                <a:rect l="0" t="0" r="0" b="0"/>
                <a:pathLst>
                  <a:path w="109499" h="162763">
                    <a:moveTo>
                      <a:pt x="109499" y="10973"/>
                    </a:moveTo>
                    <a:lnTo>
                      <a:pt x="60808" y="10973"/>
                    </a:lnTo>
                    <a:lnTo>
                      <a:pt x="60808" y="162763"/>
                    </a:lnTo>
                    <a:lnTo>
                      <a:pt x="48463" y="162763"/>
                    </a:lnTo>
                    <a:lnTo>
                      <a:pt x="48463" y="10973"/>
                    </a:lnTo>
                    <a:lnTo>
                      <a:pt x="0" y="10973"/>
                    </a:lnTo>
                    <a:lnTo>
                      <a:pt x="0" y="0"/>
                    </a:lnTo>
                    <a:lnTo>
                      <a:pt x="109499" y="0"/>
                    </a:lnTo>
                    <a:lnTo>
                      <a:pt x="109499"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Shape 3018"/>
              <p:cNvSpPr/>
              <p:nvPr/>
            </p:nvSpPr>
            <p:spPr>
              <a:xfrm>
                <a:off x="1608494"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Shape 3019"/>
              <p:cNvSpPr/>
              <p:nvPr/>
            </p:nvSpPr>
            <p:spPr>
              <a:xfrm>
                <a:off x="1608494" y="1413805"/>
                <a:ext cx="13716" cy="17615"/>
              </a:xfrm>
              <a:custGeom>
                <a:avLst/>
                <a:gdLst/>
                <a:ahLst/>
                <a:cxnLst/>
                <a:rect l="0" t="0" r="0" b="0"/>
                <a:pathLst>
                  <a:path w="13716" h="17615">
                    <a:moveTo>
                      <a:pt x="0" y="0"/>
                    </a:moveTo>
                    <a:lnTo>
                      <a:pt x="13716" y="0"/>
                    </a:lnTo>
                    <a:lnTo>
                      <a:pt x="13716"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Shape 147"/>
              <p:cNvSpPr/>
              <p:nvPr/>
            </p:nvSpPr>
            <p:spPr>
              <a:xfrm>
                <a:off x="1669987" y="1449233"/>
                <a:ext cx="98755" cy="162763"/>
              </a:xfrm>
              <a:custGeom>
                <a:avLst/>
                <a:gdLst/>
                <a:ahLst/>
                <a:cxnLst/>
                <a:rect l="0" t="0" r="0" b="0"/>
                <a:pathLst>
                  <a:path w="98755" h="162763">
                    <a:moveTo>
                      <a:pt x="0" y="0"/>
                    </a:moveTo>
                    <a:lnTo>
                      <a:pt x="12344" y="0"/>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Shape 148"/>
              <p:cNvSpPr/>
              <p:nvPr/>
            </p:nvSpPr>
            <p:spPr>
              <a:xfrm>
                <a:off x="1669987" y="1449233"/>
                <a:ext cx="98755" cy="162763"/>
              </a:xfrm>
              <a:custGeom>
                <a:avLst/>
                <a:gdLst/>
                <a:ahLst/>
                <a:cxnLst/>
                <a:rect l="0" t="0" r="0" b="0"/>
                <a:pathLst>
                  <a:path w="98755" h="162763">
                    <a:moveTo>
                      <a:pt x="98755" y="162763"/>
                    </a:moveTo>
                    <a:lnTo>
                      <a:pt x="0" y="162763"/>
                    </a:lnTo>
                    <a:lnTo>
                      <a:pt x="0" y="0"/>
                    </a:lnTo>
                    <a:lnTo>
                      <a:pt x="12344" y="0"/>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Shape 3020"/>
              <p:cNvSpPr/>
              <p:nvPr/>
            </p:nvSpPr>
            <p:spPr>
              <a:xfrm>
                <a:off x="1856754"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Shape 3021"/>
              <p:cNvSpPr/>
              <p:nvPr/>
            </p:nvSpPr>
            <p:spPr>
              <a:xfrm>
                <a:off x="1856754" y="1413805"/>
                <a:ext cx="13716" cy="17615"/>
              </a:xfrm>
              <a:custGeom>
                <a:avLst/>
                <a:gdLst/>
                <a:ahLst/>
                <a:cxnLst/>
                <a:rect l="0" t="0" r="0" b="0"/>
                <a:pathLst>
                  <a:path w="13716" h="17615">
                    <a:moveTo>
                      <a:pt x="0" y="0"/>
                    </a:moveTo>
                    <a:lnTo>
                      <a:pt x="13716" y="0"/>
                    </a:lnTo>
                    <a:lnTo>
                      <a:pt x="13716"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Shape 151"/>
              <p:cNvSpPr/>
              <p:nvPr/>
            </p:nvSpPr>
            <p:spPr>
              <a:xfrm>
                <a:off x="1918240" y="1449233"/>
                <a:ext cx="109500" cy="162763"/>
              </a:xfrm>
              <a:custGeom>
                <a:avLst/>
                <a:gdLst/>
                <a:ahLst/>
                <a:cxnLst/>
                <a:rect l="0" t="0" r="0" b="0"/>
                <a:pathLst>
                  <a:path w="109500" h="162763">
                    <a:moveTo>
                      <a:pt x="0" y="0"/>
                    </a:moveTo>
                    <a:lnTo>
                      <a:pt x="12345" y="0"/>
                    </a:lnTo>
                    <a:lnTo>
                      <a:pt x="12345" y="75222"/>
                    </a:lnTo>
                    <a:lnTo>
                      <a:pt x="97155" y="75222"/>
                    </a:lnTo>
                    <a:lnTo>
                      <a:pt x="97155" y="0"/>
                    </a:lnTo>
                    <a:lnTo>
                      <a:pt x="109500" y="0"/>
                    </a:lnTo>
                    <a:lnTo>
                      <a:pt x="109500" y="162763"/>
                    </a:lnTo>
                    <a:lnTo>
                      <a:pt x="97155" y="162763"/>
                    </a:lnTo>
                    <a:lnTo>
                      <a:pt x="97155" y="86182"/>
                    </a:lnTo>
                    <a:lnTo>
                      <a:pt x="12345" y="86182"/>
                    </a:lnTo>
                    <a:lnTo>
                      <a:pt x="1234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Shape 152"/>
              <p:cNvSpPr/>
              <p:nvPr/>
            </p:nvSpPr>
            <p:spPr>
              <a:xfrm>
                <a:off x="1918240" y="1449233"/>
                <a:ext cx="109500" cy="162763"/>
              </a:xfrm>
              <a:custGeom>
                <a:avLst/>
                <a:gdLst/>
                <a:ahLst/>
                <a:cxnLst/>
                <a:rect l="0" t="0" r="0" b="0"/>
                <a:pathLst>
                  <a:path w="109500" h="162763">
                    <a:moveTo>
                      <a:pt x="109500" y="162763"/>
                    </a:moveTo>
                    <a:lnTo>
                      <a:pt x="97155" y="162763"/>
                    </a:lnTo>
                    <a:lnTo>
                      <a:pt x="97155" y="86182"/>
                    </a:lnTo>
                    <a:lnTo>
                      <a:pt x="12345" y="86182"/>
                    </a:lnTo>
                    <a:lnTo>
                      <a:pt x="12345" y="162763"/>
                    </a:lnTo>
                    <a:lnTo>
                      <a:pt x="0" y="162763"/>
                    </a:lnTo>
                    <a:lnTo>
                      <a:pt x="0" y="0"/>
                    </a:lnTo>
                    <a:lnTo>
                      <a:pt x="12345" y="0"/>
                    </a:lnTo>
                    <a:lnTo>
                      <a:pt x="12345" y="75222"/>
                    </a:lnTo>
                    <a:lnTo>
                      <a:pt x="97155" y="75222"/>
                    </a:lnTo>
                    <a:lnTo>
                      <a:pt x="97155" y="0"/>
                    </a:lnTo>
                    <a:lnTo>
                      <a:pt x="109500" y="0"/>
                    </a:lnTo>
                    <a:lnTo>
                      <a:pt x="109500"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Shape 153"/>
              <p:cNvSpPr/>
              <p:nvPr/>
            </p:nvSpPr>
            <p:spPr>
              <a:xfrm>
                <a:off x="2076892" y="1449234"/>
                <a:ext cx="54292" cy="162763"/>
              </a:xfrm>
              <a:custGeom>
                <a:avLst/>
                <a:gdLst/>
                <a:ahLst/>
                <a:cxnLst/>
                <a:rect l="0" t="0" r="0" b="0"/>
                <a:pathLst>
                  <a:path w="54292" h="162763">
                    <a:moveTo>
                      <a:pt x="0" y="0"/>
                    </a:moveTo>
                    <a:lnTo>
                      <a:pt x="54292" y="0"/>
                    </a:lnTo>
                    <a:lnTo>
                      <a:pt x="54292" y="10973"/>
                    </a:lnTo>
                    <a:lnTo>
                      <a:pt x="12345" y="10973"/>
                    </a:lnTo>
                    <a:lnTo>
                      <a:pt x="12345" y="76822"/>
                    </a:lnTo>
                    <a:lnTo>
                      <a:pt x="54292" y="76822"/>
                    </a:lnTo>
                    <a:lnTo>
                      <a:pt x="54292" y="87782"/>
                    </a:lnTo>
                    <a:lnTo>
                      <a:pt x="12345" y="87782"/>
                    </a:lnTo>
                    <a:lnTo>
                      <a:pt x="1234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Shape 154"/>
              <p:cNvSpPr/>
              <p:nvPr/>
            </p:nvSpPr>
            <p:spPr>
              <a:xfrm>
                <a:off x="2131184" y="1449234"/>
                <a:ext cx="56121" cy="162789"/>
              </a:xfrm>
              <a:custGeom>
                <a:avLst/>
                <a:gdLst/>
                <a:ahLst/>
                <a:cxnLst/>
                <a:rect l="0" t="0" r="0" b="0"/>
                <a:pathLst>
                  <a:path w="56121" h="162789">
                    <a:moveTo>
                      <a:pt x="0" y="0"/>
                    </a:moveTo>
                    <a:lnTo>
                      <a:pt x="7658" y="0"/>
                    </a:lnTo>
                    <a:cubicBezTo>
                      <a:pt x="21374" y="0"/>
                      <a:pt x="32576" y="3873"/>
                      <a:pt x="41263" y="11582"/>
                    </a:cubicBezTo>
                    <a:cubicBezTo>
                      <a:pt x="49949" y="19291"/>
                      <a:pt x="54292" y="30023"/>
                      <a:pt x="54292" y="43777"/>
                    </a:cubicBezTo>
                    <a:cubicBezTo>
                      <a:pt x="54292" y="55854"/>
                      <a:pt x="50978" y="65672"/>
                      <a:pt x="44348" y="73241"/>
                    </a:cubicBezTo>
                    <a:cubicBezTo>
                      <a:pt x="37719" y="80797"/>
                      <a:pt x="28537" y="85649"/>
                      <a:pt x="16802" y="87782"/>
                    </a:cubicBezTo>
                    <a:lnTo>
                      <a:pt x="56121" y="162763"/>
                    </a:lnTo>
                    <a:lnTo>
                      <a:pt x="41682" y="162789"/>
                    </a:lnTo>
                    <a:lnTo>
                      <a:pt x="2604" y="87782"/>
                    </a:lnTo>
                    <a:lnTo>
                      <a:pt x="0" y="87782"/>
                    </a:lnTo>
                    <a:lnTo>
                      <a:pt x="0" y="76822"/>
                    </a:lnTo>
                    <a:lnTo>
                      <a:pt x="6058" y="76822"/>
                    </a:lnTo>
                    <a:cubicBezTo>
                      <a:pt x="16726" y="76822"/>
                      <a:pt x="25375" y="74041"/>
                      <a:pt x="32004" y="68478"/>
                    </a:cubicBezTo>
                    <a:cubicBezTo>
                      <a:pt x="38634" y="62903"/>
                      <a:pt x="41948" y="54724"/>
                      <a:pt x="41948" y="43891"/>
                    </a:cubicBezTo>
                    <a:cubicBezTo>
                      <a:pt x="41948" y="33071"/>
                      <a:pt x="38634" y="24892"/>
                      <a:pt x="32004" y="19317"/>
                    </a:cubicBezTo>
                    <a:cubicBezTo>
                      <a:pt x="25375" y="13767"/>
                      <a:pt x="16726" y="10973"/>
                      <a:pt x="6058"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Shape 155"/>
              <p:cNvSpPr/>
              <p:nvPr/>
            </p:nvSpPr>
            <p:spPr>
              <a:xfrm>
                <a:off x="2089236" y="1460207"/>
                <a:ext cx="83896" cy="65849"/>
              </a:xfrm>
              <a:custGeom>
                <a:avLst/>
                <a:gdLst/>
                <a:ahLst/>
                <a:cxnLst/>
                <a:rect l="0" t="0" r="0" b="0"/>
                <a:pathLst>
                  <a:path w="83896" h="65849">
                    <a:moveTo>
                      <a:pt x="83896" y="32919"/>
                    </a:moveTo>
                    <a:cubicBezTo>
                      <a:pt x="83896" y="22098"/>
                      <a:pt x="80582" y="13919"/>
                      <a:pt x="73952" y="8344"/>
                    </a:cubicBezTo>
                    <a:cubicBezTo>
                      <a:pt x="67323" y="2794"/>
                      <a:pt x="58674" y="0"/>
                      <a:pt x="48006" y="0"/>
                    </a:cubicBezTo>
                    <a:lnTo>
                      <a:pt x="0" y="0"/>
                    </a:lnTo>
                    <a:lnTo>
                      <a:pt x="0" y="65849"/>
                    </a:lnTo>
                    <a:lnTo>
                      <a:pt x="48006" y="65849"/>
                    </a:lnTo>
                    <a:cubicBezTo>
                      <a:pt x="58674" y="65849"/>
                      <a:pt x="67323" y="63068"/>
                      <a:pt x="73952" y="57506"/>
                    </a:cubicBezTo>
                    <a:cubicBezTo>
                      <a:pt x="80582" y="51931"/>
                      <a:pt x="83896" y="43752"/>
                      <a:pt x="83896"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Shape 156"/>
              <p:cNvSpPr/>
              <p:nvPr/>
            </p:nvSpPr>
            <p:spPr>
              <a:xfrm>
                <a:off x="2076892" y="1449234"/>
                <a:ext cx="110414" cy="162789"/>
              </a:xfrm>
              <a:custGeom>
                <a:avLst/>
                <a:gdLst/>
                <a:ahLst/>
                <a:cxnLst/>
                <a:rect l="0" t="0" r="0" b="0"/>
                <a:pathLst>
                  <a:path w="110414" h="162789">
                    <a:moveTo>
                      <a:pt x="110414" y="162763"/>
                    </a:moveTo>
                    <a:lnTo>
                      <a:pt x="95974" y="162789"/>
                    </a:lnTo>
                    <a:lnTo>
                      <a:pt x="56896" y="87782"/>
                    </a:lnTo>
                    <a:lnTo>
                      <a:pt x="12345" y="87782"/>
                    </a:lnTo>
                    <a:lnTo>
                      <a:pt x="12345" y="162763"/>
                    </a:lnTo>
                    <a:lnTo>
                      <a:pt x="0" y="162763"/>
                    </a:lnTo>
                    <a:lnTo>
                      <a:pt x="0" y="0"/>
                    </a:lnTo>
                    <a:lnTo>
                      <a:pt x="61950" y="0"/>
                    </a:lnTo>
                    <a:cubicBezTo>
                      <a:pt x="75667" y="0"/>
                      <a:pt x="86868" y="3873"/>
                      <a:pt x="95555" y="11582"/>
                    </a:cubicBezTo>
                    <a:cubicBezTo>
                      <a:pt x="104242" y="19291"/>
                      <a:pt x="108585" y="30023"/>
                      <a:pt x="108585" y="43777"/>
                    </a:cubicBezTo>
                    <a:cubicBezTo>
                      <a:pt x="108585" y="55854"/>
                      <a:pt x="105270" y="65672"/>
                      <a:pt x="98641" y="73241"/>
                    </a:cubicBezTo>
                    <a:cubicBezTo>
                      <a:pt x="92011" y="80797"/>
                      <a:pt x="82829" y="85649"/>
                      <a:pt x="71095" y="87782"/>
                    </a:cubicBezTo>
                    <a:lnTo>
                      <a:pt x="110414"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157"/>
              <p:cNvSpPr/>
              <p:nvPr/>
            </p:nvSpPr>
            <p:spPr>
              <a:xfrm>
                <a:off x="2204218" y="1449232"/>
                <a:ext cx="65379" cy="162763"/>
              </a:xfrm>
              <a:custGeom>
                <a:avLst/>
                <a:gdLst/>
                <a:ahLst/>
                <a:cxnLst/>
                <a:rect l="0" t="0" r="0" b="0"/>
                <a:pathLst>
                  <a:path w="65379" h="162763">
                    <a:moveTo>
                      <a:pt x="59893" y="0"/>
                    </a:moveTo>
                    <a:lnTo>
                      <a:pt x="65379" y="0"/>
                    </a:lnTo>
                    <a:lnTo>
                      <a:pt x="65379" y="16205"/>
                    </a:lnTo>
                    <a:lnTo>
                      <a:pt x="31255" y="112255"/>
                    </a:lnTo>
                    <a:lnTo>
                      <a:pt x="65379" y="112255"/>
                    </a:lnTo>
                    <a:lnTo>
                      <a:pt x="65379" y="123215"/>
                    </a:lnTo>
                    <a:lnTo>
                      <a:pt x="27216" y="123215"/>
                    </a:lnTo>
                    <a:lnTo>
                      <a:pt x="13170" y="162738"/>
                    </a:lnTo>
                    <a:lnTo>
                      <a:pt x="0" y="162763"/>
                    </a:lnTo>
                    <a:lnTo>
                      <a:pt x="59893"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Shape 158"/>
              <p:cNvSpPr/>
              <p:nvPr/>
            </p:nvSpPr>
            <p:spPr>
              <a:xfrm>
                <a:off x="2269598" y="1449232"/>
                <a:ext cx="65380" cy="162763"/>
              </a:xfrm>
              <a:custGeom>
                <a:avLst/>
                <a:gdLst/>
                <a:ahLst/>
                <a:cxnLst/>
                <a:rect l="0" t="0" r="0" b="0"/>
                <a:pathLst>
                  <a:path w="65380" h="162763">
                    <a:moveTo>
                      <a:pt x="0" y="0"/>
                    </a:moveTo>
                    <a:lnTo>
                      <a:pt x="5486" y="0"/>
                    </a:lnTo>
                    <a:lnTo>
                      <a:pt x="65380" y="162763"/>
                    </a:lnTo>
                    <a:lnTo>
                      <a:pt x="52210" y="162738"/>
                    </a:lnTo>
                    <a:lnTo>
                      <a:pt x="38164" y="123215"/>
                    </a:lnTo>
                    <a:lnTo>
                      <a:pt x="0" y="123215"/>
                    </a:lnTo>
                    <a:lnTo>
                      <a:pt x="0" y="112255"/>
                    </a:lnTo>
                    <a:lnTo>
                      <a:pt x="34125" y="112255"/>
                    </a:lnTo>
                    <a:lnTo>
                      <a:pt x="0" y="16205"/>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159"/>
              <p:cNvSpPr/>
              <p:nvPr/>
            </p:nvSpPr>
            <p:spPr>
              <a:xfrm>
                <a:off x="2235473"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Shape 160"/>
              <p:cNvSpPr/>
              <p:nvPr/>
            </p:nvSpPr>
            <p:spPr>
              <a:xfrm>
                <a:off x="2204218" y="1449232"/>
                <a:ext cx="130759" cy="162763"/>
              </a:xfrm>
              <a:custGeom>
                <a:avLst/>
                <a:gdLst/>
                <a:ahLst/>
                <a:cxnLst/>
                <a:rect l="0" t="0" r="0" b="0"/>
                <a:pathLst>
                  <a:path w="130759" h="162763">
                    <a:moveTo>
                      <a:pt x="130759" y="162763"/>
                    </a:moveTo>
                    <a:lnTo>
                      <a:pt x="117589" y="162738"/>
                    </a:lnTo>
                    <a:lnTo>
                      <a:pt x="103543" y="123215"/>
                    </a:lnTo>
                    <a:lnTo>
                      <a:pt x="27216" y="123215"/>
                    </a:lnTo>
                    <a:lnTo>
                      <a:pt x="13170" y="162738"/>
                    </a:lnTo>
                    <a:lnTo>
                      <a:pt x="0" y="162763"/>
                    </a:lnTo>
                    <a:lnTo>
                      <a:pt x="59893" y="0"/>
                    </a:lnTo>
                    <a:lnTo>
                      <a:pt x="70866" y="0"/>
                    </a:lnTo>
                    <a:lnTo>
                      <a:pt x="130759"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Shape 161"/>
              <p:cNvSpPr/>
              <p:nvPr/>
            </p:nvSpPr>
            <p:spPr>
              <a:xfrm>
                <a:off x="2356005" y="1447870"/>
                <a:ext cx="111112" cy="165519"/>
              </a:xfrm>
              <a:custGeom>
                <a:avLst/>
                <a:gdLst/>
                <a:ahLst/>
                <a:cxnLst/>
                <a:rect l="0" t="0" r="0" b="0"/>
                <a:pathLst>
                  <a:path w="111112" h="165519">
                    <a:moveTo>
                      <a:pt x="55791" y="0"/>
                    </a:moveTo>
                    <a:cubicBezTo>
                      <a:pt x="70256" y="0"/>
                      <a:pt x="82410" y="4191"/>
                      <a:pt x="92240" y="12573"/>
                    </a:cubicBezTo>
                    <a:cubicBezTo>
                      <a:pt x="102083" y="20955"/>
                      <a:pt x="108356" y="32614"/>
                      <a:pt x="111112" y="47549"/>
                    </a:cubicBezTo>
                    <a:lnTo>
                      <a:pt x="98539" y="47549"/>
                    </a:lnTo>
                    <a:cubicBezTo>
                      <a:pt x="96253" y="36258"/>
                      <a:pt x="91287" y="27356"/>
                      <a:pt x="83680" y="20803"/>
                    </a:cubicBezTo>
                    <a:cubicBezTo>
                      <a:pt x="76048" y="14249"/>
                      <a:pt x="66764" y="10973"/>
                      <a:pt x="55791" y="10973"/>
                    </a:cubicBezTo>
                    <a:cubicBezTo>
                      <a:pt x="43586" y="10973"/>
                      <a:pt x="33299" y="15164"/>
                      <a:pt x="24917" y="23533"/>
                    </a:cubicBezTo>
                    <a:cubicBezTo>
                      <a:pt x="19583" y="28880"/>
                      <a:pt x="16002" y="35814"/>
                      <a:pt x="14173" y="44348"/>
                    </a:cubicBezTo>
                    <a:cubicBezTo>
                      <a:pt x="12954" y="51651"/>
                      <a:pt x="12357" y="64465"/>
                      <a:pt x="12357" y="82753"/>
                    </a:cubicBezTo>
                    <a:cubicBezTo>
                      <a:pt x="12357" y="102260"/>
                      <a:pt x="13068" y="115633"/>
                      <a:pt x="14529" y="122872"/>
                    </a:cubicBezTo>
                    <a:cubicBezTo>
                      <a:pt x="15964" y="130111"/>
                      <a:pt x="19431" y="136474"/>
                      <a:pt x="24917" y="141961"/>
                    </a:cubicBezTo>
                    <a:cubicBezTo>
                      <a:pt x="33299" y="150342"/>
                      <a:pt x="43586" y="154521"/>
                      <a:pt x="55791" y="154521"/>
                    </a:cubicBezTo>
                    <a:cubicBezTo>
                      <a:pt x="66764" y="154521"/>
                      <a:pt x="76048" y="151333"/>
                      <a:pt x="83680" y="144932"/>
                    </a:cubicBezTo>
                    <a:cubicBezTo>
                      <a:pt x="91287" y="138531"/>
                      <a:pt x="96406" y="129540"/>
                      <a:pt x="98984" y="117958"/>
                    </a:cubicBezTo>
                    <a:lnTo>
                      <a:pt x="111112" y="117958"/>
                    </a:lnTo>
                    <a:cubicBezTo>
                      <a:pt x="108661" y="132575"/>
                      <a:pt x="102413" y="144157"/>
                      <a:pt x="92354" y="152692"/>
                    </a:cubicBezTo>
                    <a:cubicBezTo>
                      <a:pt x="82296" y="161252"/>
                      <a:pt x="70104" y="165519"/>
                      <a:pt x="55791" y="165519"/>
                    </a:cubicBezTo>
                    <a:cubicBezTo>
                      <a:pt x="39776" y="165519"/>
                      <a:pt x="26213" y="159931"/>
                      <a:pt x="15087" y="148818"/>
                    </a:cubicBezTo>
                    <a:cubicBezTo>
                      <a:pt x="8229" y="141961"/>
                      <a:pt x="4001" y="134417"/>
                      <a:pt x="2400" y="126174"/>
                    </a:cubicBezTo>
                    <a:cubicBezTo>
                      <a:pt x="800" y="117958"/>
                      <a:pt x="0" y="103467"/>
                      <a:pt x="0" y="82753"/>
                    </a:cubicBezTo>
                    <a:cubicBezTo>
                      <a:pt x="0" y="62331"/>
                      <a:pt x="800" y="47917"/>
                      <a:pt x="2400" y="39548"/>
                    </a:cubicBezTo>
                    <a:cubicBezTo>
                      <a:pt x="4001" y="31166"/>
                      <a:pt x="8229" y="23533"/>
                      <a:pt x="15087" y="16675"/>
                    </a:cubicBezTo>
                    <a:cubicBezTo>
                      <a:pt x="26213" y="5562"/>
                      <a:pt x="39776" y="0"/>
                      <a:pt x="55791"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162"/>
              <p:cNvSpPr/>
              <p:nvPr/>
            </p:nvSpPr>
            <p:spPr>
              <a:xfrm>
                <a:off x="2356005" y="1447870"/>
                <a:ext cx="111112" cy="165519"/>
              </a:xfrm>
              <a:custGeom>
                <a:avLst/>
                <a:gdLst/>
                <a:ahLst/>
                <a:cxnLst/>
                <a:rect l="0" t="0" r="0" b="0"/>
                <a:pathLst>
                  <a:path w="111112" h="165519">
                    <a:moveTo>
                      <a:pt x="111112" y="117958"/>
                    </a:moveTo>
                    <a:cubicBezTo>
                      <a:pt x="108661" y="132575"/>
                      <a:pt x="102413" y="144157"/>
                      <a:pt x="92354" y="152692"/>
                    </a:cubicBezTo>
                    <a:cubicBezTo>
                      <a:pt x="82296" y="161252"/>
                      <a:pt x="70104" y="165519"/>
                      <a:pt x="55791" y="165519"/>
                    </a:cubicBezTo>
                    <a:cubicBezTo>
                      <a:pt x="39776" y="165519"/>
                      <a:pt x="26213" y="159931"/>
                      <a:pt x="15087" y="148818"/>
                    </a:cubicBezTo>
                    <a:cubicBezTo>
                      <a:pt x="8229" y="141961"/>
                      <a:pt x="4001" y="134417"/>
                      <a:pt x="2400" y="126174"/>
                    </a:cubicBezTo>
                    <a:cubicBezTo>
                      <a:pt x="800" y="117958"/>
                      <a:pt x="0" y="103467"/>
                      <a:pt x="0" y="82753"/>
                    </a:cubicBezTo>
                    <a:cubicBezTo>
                      <a:pt x="0" y="62331"/>
                      <a:pt x="800" y="47917"/>
                      <a:pt x="2400" y="39548"/>
                    </a:cubicBezTo>
                    <a:cubicBezTo>
                      <a:pt x="4001" y="31166"/>
                      <a:pt x="8229" y="23533"/>
                      <a:pt x="15087" y="16675"/>
                    </a:cubicBezTo>
                    <a:cubicBezTo>
                      <a:pt x="26213" y="5562"/>
                      <a:pt x="39776" y="0"/>
                      <a:pt x="55791" y="0"/>
                    </a:cubicBezTo>
                    <a:cubicBezTo>
                      <a:pt x="70256" y="0"/>
                      <a:pt x="82410" y="4191"/>
                      <a:pt x="92240" y="12573"/>
                    </a:cubicBezTo>
                    <a:cubicBezTo>
                      <a:pt x="102083" y="20955"/>
                      <a:pt x="108356" y="32614"/>
                      <a:pt x="111112" y="47549"/>
                    </a:cubicBezTo>
                    <a:lnTo>
                      <a:pt x="98539" y="47549"/>
                    </a:lnTo>
                    <a:cubicBezTo>
                      <a:pt x="96253" y="36258"/>
                      <a:pt x="91287" y="27356"/>
                      <a:pt x="83680" y="20803"/>
                    </a:cubicBezTo>
                    <a:cubicBezTo>
                      <a:pt x="76048" y="14249"/>
                      <a:pt x="66764" y="10973"/>
                      <a:pt x="55791" y="10973"/>
                    </a:cubicBezTo>
                    <a:cubicBezTo>
                      <a:pt x="43586" y="10973"/>
                      <a:pt x="33299" y="15164"/>
                      <a:pt x="24917" y="23533"/>
                    </a:cubicBezTo>
                    <a:cubicBezTo>
                      <a:pt x="19583" y="28880"/>
                      <a:pt x="16002" y="35814"/>
                      <a:pt x="14173" y="44348"/>
                    </a:cubicBezTo>
                    <a:cubicBezTo>
                      <a:pt x="12954" y="51651"/>
                      <a:pt x="12357" y="64465"/>
                      <a:pt x="12357" y="82753"/>
                    </a:cubicBezTo>
                    <a:cubicBezTo>
                      <a:pt x="12357" y="102260"/>
                      <a:pt x="13068" y="115633"/>
                      <a:pt x="14529" y="122872"/>
                    </a:cubicBezTo>
                    <a:cubicBezTo>
                      <a:pt x="15964" y="130111"/>
                      <a:pt x="19431" y="136474"/>
                      <a:pt x="24917" y="141961"/>
                    </a:cubicBezTo>
                    <a:cubicBezTo>
                      <a:pt x="33299" y="150342"/>
                      <a:pt x="43586" y="154521"/>
                      <a:pt x="55791" y="154521"/>
                    </a:cubicBezTo>
                    <a:cubicBezTo>
                      <a:pt x="66764" y="154521"/>
                      <a:pt x="76048" y="151333"/>
                      <a:pt x="83680" y="144932"/>
                    </a:cubicBezTo>
                    <a:cubicBezTo>
                      <a:pt x="91287" y="138531"/>
                      <a:pt x="96406" y="129540"/>
                      <a:pt x="98984" y="117958"/>
                    </a:cubicBezTo>
                    <a:lnTo>
                      <a:pt x="111112" y="117958"/>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Shape 163"/>
              <p:cNvSpPr/>
              <p:nvPr/>
            </p:nvSpPr>
            <p:spPr>
              <a:xfrm>
                <a:off x="2486762" y="1449232"/>
                <a:ext cx="65386" cy="162763"/>
              </a:xfrm>
              <a:custGeom>
                <a:avLst/>
                <a:gdLst/>
                <a:ahLst/>
                <a:cxnLst/>
                <a:rect l="0" t="0" r="0" b="0"/>
                <a:pathLst>
                  <a:path w="65386" h="162763">
                    <a:moveTo>
                      <a:pt x="59906" y="0"/>
                    </a:moveTo>
                    <a:lnTo>
                      <a:pt x="65386" y="0"/>
                    </a:lnTo>
                    <a:lnTo>
                      <a:pt x="65386" y="16223"/>
                    </a:lnTo>
                    <a:lnTo>
                      <a:pt x="65380" y="16205"/>
                    </a:lnTo>
                    <a:lnTo>
                      <a:pt x="31255" y="112255"/>
                    </a:lnTo>
                    <a:lnTo>
                      <a:pt x="65386" y="112255"/>
                    </a:lnTo>
                    <a:lnTo>
                      <a:pt x="65386" y="123215"/>
                    </a:lnTo>
                    <a:lnTo>
                      <a:pt x="27229" y="123215"/>
                    </a:lnTo>
                    <a:lnTo>
                      <a:pt x="13170" y="162738"/>
                    </a:lnTo>
                    <a:lnTo>
                      <a:pt x="0" y="162763"/>
                    </a:lnTo>
                    <a:lnTo>
                      <a:pt x="59906"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Shape 164"/>
              <p:cNvSpPr/>
              <p:nvPr/>
            </p:nvSpPr>
            <p:spPr>
              <a:xfrm>
                <a:off x="2552147" y="1449232"/>
                <a:ext cx="65386" cy="162763"/>
              </a:xfrm>
              <a:custGeom>
                <a:avLst/>
                <a:gdLst/>
                <a:ahLst/>
                <a:cxnLst/>
                <a:rect l="0" t="0" r="0" b="0"/>
                <a:pathLst>
                  <a:path w="65386" h="162763">
                    <a:moveTo>
                      <a:pt x="0" y="0"/>
                    </a:moveTo>
                    <a:lnTo>
                      <a:pt x="5480" y="0"/>
                    </a:lnTo>
                    <a:lnTo>
                      <a:pt x="65386" y="162763"/>
                    </a:lnTo>
                    <a:lnTo>
                      <a:pt x="52216" y="162738"/>
                    </a:lnTo>
                    <a:lnTo>
                      <a:pt x="38157" y="123215"/>
                    </a:lnTo>
                    <a:lnTo>
                      <a:pt x="0" y="123215"/>
                    </a:lnTo>
                    <a:lnTo>
                      <a:pt x="0" y="112255"/>
                    </a:lnTo>
                    <a:lnTo>
                      <a:pt x="34131" y="112255"/>
                    </a:lnTo>
                    <a:lnTo>
                      <a:pt x="0" y="1622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Shape 165"/>
              <p:cNvSpPr/>
              <p:nvPr/>
            </p:nvSpPr>
            <p:spPr>
              <a:xfrm>
                <a:off x="2518016" y="1465437"/>
                <a:ext cx="68263" cy="96050"/>
              </a:xfrm>
              <a:custGeom>
                <a:avLst/>
                <a:gdLst/>
                <a:ahLst/>
                <a:cxnLst/>
                <a:rect l="0" t="0" r="0" b="0"/>
                <a:pathLst>
                  <a:path w="68263" h="96050">
                    <a:moveTo>
                      <a:pt x="68263" y="96050"/>
                    </a:moveTo>
                    <a:lnTo>
                      <a:pt x="34125" y="0"/>
                    </a:lnTo>
                    <a:lnTo>
                      <a:pt x="0" y="96050"/>
                    </a:lnTo>
                    <a:lnTo>
                      <a:pt x="68263"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Shape 166"/>
              <p:cNvSpPr/>
              <p:nvPr/>
            </p:nvSpPr>
            <p:spPr>
              <a:xfrm>
                <a:off x="2486762" y="1449232"/>
                <a:ext cx="130772" cy="162763"/>
              </a:xfrm>
              <a:custGeom>
                <a:avLst/>
                <a:gdLst/>
                <a:ahLst/>
                <a:cxnLst/>
                <a:rect l="0" t="0" r="0" b="0"/>
                <a:pathLst>
                  <a:path w="130772" h="162763">
                    <a:moveTo>
                      <a:pt x="130772" y="162763"/>
                    </a:moveTo>
                    <a:lnTo>
                      <a:pt x="117602" y="162738"/>
                    </a:lnTo>
                    <a:lnTo>
                      <a:pt x="103543" y="123215"/>
                    </a:lnTo>
                    <a:lnTo>
                      <a:pt x="27229" y="123215"/>
                    </a:lnTo>
                    <a:lnTo>
                      <a:pt x="13170" y="162738"/>
                    </a:lnTo>
                    <a:lnTo>
                      <a:pt x="0" y="162763"/>
                    </a:lnTo>
                    <a:lnTo>
                      <a:pt x="59906" y="0"/>
                    </a:lnTo>
                    <a:lnTo>
                      <a:pt x="70866" y="0"/>
                    </a:lnTo>
                    <a:lnTo>
                      <a:pt x="13077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Shape 167"/>
              <p:cNvSpPr/>
              <p:nvPr/>
            </p:nvSpPr>
            <p:spPr>
              <a:xfrm>
                <a:off x="2626662" y="1449236"/>
                <a:ext cx="109512" cy="162763"/>
              </a:xfrm>
              <a:custGeom>
                <a:avLst/>
                <a:gdLst/>
                <a:ahLst/>
                <a:cxnLst/>
                <a:rect l="0" t="0" r="0" b="0"/>
                <a:pathLst>
                  <a:path w="109512" h="162763">
                    <a:moveTo>
                      <a:pt x="0" y="0"/>
                    </a:moveTo>
                    <a:lnTo>
                      <a:pt x="109512" y="0"/>
                    </a:lnTo>
                    <a:lnTo>
                      <a:pt x="109512" y="10973"/>
                    </a:lnTo>
                    <a:lnTo>
                      <a:pt x="60820" y="10973"/>
                    </a:lnTo>
                    <a:lnTo>
                      <a:pt x="60820"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Shape 168"/>
              <p:cNvSpPr/>
              <p:nvPr/>
            </p:nvSpPr>
            <p:spPr>
              <a:xfrm>
                <a:off x="2626662" y="1449236"/>
                <a:ext cx="109512" cy="162763"/>
              </a:xfrm>
              <a:custGeom>
                <a:avLst/>
                <a:gdLst/>
                <a:ahLst/>
                <a:cxnLst/>
                <a:rect l="0" t="0" r="0" b="0"/>
                <a:pathLst>
                  <a:path w="109512" h="162763">
                    <a:moveTo>
                      <a:pt x="109512" y="10973"/>
                    </a:moveTo>
                    <a:lnTo>
                      <a:pt x="60820" y="10973"/>
                    </a:lnTo>
                    <a:lnTo>
                      <a:pt x="60820" y="162763"/>
                    </a:lnTo>
                    <a:lnTo>
                      <a:pt x="48463" y="162763"/>
                    </a:lnTo>
                    <a:lnTo>
                      <a:pt x="48463" y="10973"/>
                    </a:lnTo>
                    <a:lnTo>
                      <a:pt x="0" y="10973"/>
                    </a:lnTo>
                    <a:lnTo>
                      <a:pt x="0" y="0"/>
                    </a:lnTo>
                    <a:lnTo>
                      <a:pt x="109512" y="0"/>
                    </a:lnTo>
                    <a:lnTo>
                      <a:pt x="109512"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Shape 169"/>
              <p:cNvSpPr/>
              <p:nvPr/>
            </p:nvSpPr>
            <p:spPr>
              <a:xfrm>
                <a:off x="2760632" y="1447870"/>
                <a:ext cx="111087" cy="188582"/>
              </a:xfrm>
              <a:custGeom>
                <a:avLst/>
                <a:gdLst/>
                <a:ahLst/>
                <a:cxnLst/>
                <a:rect l="0" t="0" r="0" b="0"/>
                <a:pathLst>
                  <a:path w="111087" h="188582">
                    <a:moveTo>
                      <a:pt x="55778" y="0"/>
                    </a:moveTo>
                    <a:cubicBezTo>
                      <a:pt x="70244" y="0"/>
                      <a:pt x="82398" y="4191"/>
                      <a:pt x="92240" y="12573"/>
                    </a:cubicBezTo>
                    <a:cubicBezTo>
                      <a:pt x="102057" y="20955"/>
                      <a:pt x="108344" y="32614"/>
                      <a:pt x="111087" y="47549"/>
                    </a:cubicBezTo>
                    <a:lnTo>
                      <a:pt x="98527" y="47549"/>
                    </a:lnTo>
                    <a:cubicBezTo>
                      <a:pt x="96228" y="36258"/>
                      <a:pt x="91275" y="27356"/>
                      <a:pt x="83668" y="20803"/>
                    </a:cubicBezTo>
                    <a:cubicBezTo>
                      <a:pt x="76035" y="14249"/>
                      <a:pt x="66751" y="10973"/>
                      <a:pt x="55778" y="10973"/>
                    </a:cubicBezTo>
                    <a:cubicBezTo>
                      <a:pt x="43586" y="10973"/>
                      <a:pt x="33287" y="15164"/>
                      <a:pt x="24917" y="23533"/>
                    </a:cubicBezTo>
                    <a:cubicBezTo>
                      <a:pt x="19571" y="28880"/>
                      <a:pt x="16002" y="35814"/>
                      <a:pt x="14161" y="44348"/>
                    </a:cubicBezTo>
                    <a:cubicBezTo>
                      <a:pt x="12941" y="51651"/>
                      <a:pt x="12345" y="64465"/>
                      <a:pt x="12345" y="82753"/>
                    </a:cubicBezTo>
                    <a:cubicBezTo>
                      <a:pt x="12345" y="102260"/>
                      <a:pt x="13056" y="115633"/>
                      <a:pt x="14516" y="122872"/>
                    </a:cubicBezTo>
                    <a:cubicBezTo>
                      <a:pt x="15951" y="130111"/>
                      <a:pt x="19419" y="136474"/>
                      <a:pt x="24917" y="141961"/>
                    </a:cubicBezTo>
                    <a:cubicBezTo>
                      <a:pt x="33287" y="150342"/>
                      <a:pt x="43586" y="154521"/>
                      <a:pt x="55778" y="154521"/>
                    </a:cubicBezTo>
                    <a:cubicBezTo>
                      <a:pt x="66751" y="154521"/>
                      <a:pt x="76035" y="151333"/>
                      <a:pt x="83668" y="144932"/>
                    </a:cubicBezTo>
                    <a:cubicBezTo>
                      <a:pt x="91275" y="138531"/>
                      <a:pt x="96381" y="129540"/>
                      <a:pt x="98971" y="117958"/>
                    </a:cubicBezTo>
                    <a:lnTo>
                      <a:pt x="111087" y="117958"/>
                    </a:lnTo>
                    <a:cubicBezTo>
                      <a:pt x="108801" y="131369"/>
                      <a:pt x="103238" y="142265"/>
                      <a:pt x="94412" y="150647"/>
                    </a:cubicBezTo>
                    <a:cubicBezTo>
                      <a:pt x="85560" y="159017"/>
                      <a:pt x="74663" y="163906"/>
                      <a:pt x="61709" y="165265"/>
                    </a:cubicBezTo>
                    <a:lnTo>
                      <a:pt x="61709" y="188582"/>
                    </a:lnTo>
                    <a:lnTo>
                      <a:pt x="50508" y="188582"/>
                    </a:lnTo>
                    <a:lnTo>
                      <a:pt x="50508" y="165265"/>
                    </a:lnTo>
                    <a:cubicBezTo>
                      <a:pt x="44120" y="165265"/>
                      <a:pt x="37897" y="163830"/>
                      <a:pt x="31890" y="160922"/>
                    </a:cubicBezTo>
                    <a:cubicBezTo>
                      <a:pt x="25857" y="158052"/>
                      <a:pt x="20269" y="154000"/>
                      <a:pt x="15075" y="148818"/>
                    </a:cubicBezTo>
                    <a:cubicBezTo>
                      <a:pt x="8217" y="141961"/>
                      <a:pt x="3988" y="134417"/>
                      <a:pt x="2388" y="126174"/>
                    </a:cubicBezTo>
                    <a:cubicBezTo>
                      <a:pt x="788" y="117958"/>
                      <a:pt x="0" y="103467"/>
                      <a:pt x="0" y="82753"/>
                    </a:cubicBezTo>
                    <a:cubicBezTo>
                      <a:pt x="0" y="62331"/>
                      <a:pt x="788" y="47917"/>
                      <a:pt x="2388" y="39548"/>
                    </a:cubicBezTo>
                    <a:cubicBezTo>
                      <a:pt x="3988" y="31166"/>
                      <a:pt x="8217" y="23533"/>
                      <a:pt x="15075" y="16675"/>
                    </a:cubicBezTo>
                    <a:cubicBezTo>
                      <a:pt x="26200" y="5562"/>
                      <a:pt x="39777" y="0"/>
                      <a:pt x="55778"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Shape 170"/>
              <p:cNvSpPr/>
              <p:nvPr/>
            </p:nvSpPr>
            <p:spPr>
              <a:xfrm>
                <a:off x="2760632" y="1447870"/>
                <a:ext cx="111087" cy="188582"/>
              </a:xfrm>
              <a:custGeom>
                <a:avLst/>
                <a:gdLst/>
                <a:ahLst/>
                <a:cxnLst/>
                <a:rect l="0" t="0" r="0" b="0"/>
                <a:pathLst>
                  <a:path w="111087" h="188582">
                    <a:moveTo>
                      <a:pt x="111087" y="117958"/>
                    </a:moveTo>
                    <a:cubicBezTo>
                      <a:pt x="108801" y="131369"/>
                      <a:pt x="103238" y="142265"/>
                      <a:pt x="94412" y="150647"/>
                    </a:cubicBezTo>
                    <a:cubicBezTo>
                      <a:pt x="85560" y="159017"/>
                      <a:pt x="74663" y="163906"/>
                      <a:pt x="61709" y="165265"/>
                    </a:cubicBezTo>
                    <a:lnTo>
                      <a:pt x="61709" y="188582"/>
                    </a:lnTo>
                    <a:lnTo>
                      <a:pt x="50508" y="188582"/>
                    </a:lnTo>
                    <a:lnTo>
                      <a:pt x="50508" y="165265"/>
                    </a:lnTo>
                    <a:cubicBezTo>
                      <a:pt x="44120" y="165265"/>
                      <a:pt x="37897" y="163830"/>
                      <a:pt x="31890" y="160922"/>
                    </a:cubicBezTo>
                    <a:cubicBezTo>
                      <a:pt x="25857" y="158052"/>
                      <a:pt x="20269" y="154000"/>
                      <a:pt x="15075" y="148818"/>
                    </a:cubicBezTo>
                    <a:cubicBezTo>
                      <a:pt x="8217" y="141961"/>
                      <a:pt x="3988" y="134417"/>
                      <a:pt x="2388" y="126174"/>
                    </a:cubicBezTo>
                    <a:cubicBezTo>
                      <a:pt x="788" y="117958"/>
                      <a:pt x="0" y="103467"/>
                      <a:pt x="0" y="82753"/>
                    </a:cubicBezTo>
                    <a:cubicBezTo>
                      <a:pt x="0" y="62331"/>
                      <a:pt x="788" y="47917"/>
                      <a:pt x="2388" y="39548"/>
                    </a:cubicBezTo>
                    <a:cubicBezTo>
                      <a:pt x="3988" y="31166"/>
                      <a:pt x="8217" y="23533"/>
                      <a:pt x="15075" y="16675"/>
                    </a:cubicBezTo>
                    <a:cubicBezTo>
                      <a:pt x="26200" y="5562"/>
                      <a:pt x="39777" y="0"/>
                      <a:pt x="55778" y="0"/>
                    </a:cubicBezTo>
                    <a:cubicBezTo>
                      <a:pt x="70244" y="0"/>
                      <a:pt x="82398" y="4191"/>
                      <a:pt x="92240" y="12573"/>
                    </a:cubicBezTo>
                    <a:cubicBezTo>
                      <a:pt x="102057" y="20955"/>
                      <a:pt x="108344" y="32614"/>
                      <a:pt x="111087" y="47549"/>
                    </a:cubicBezTo>
                    <a:lnTo>
                      <a:pt x="98527" y="47549"/>
                    </a:lnTo>
                    <a:cubicBezTo>
                      <a:pt x="96228" y="36258"/>
                      <a:pt x="91275" y="27356"/>
                      <a:pt x="83668" y="20803"/>
                    </a:cubicBezTo>
                    <a:cubicBezTo>
                      <a:pt x="76035" y="14249"/>
                      <a:pt x="66751" y="10973"/>
                      <a:pt x="55778" y="10973"/>
                    </a:cubicBezTo>
                    <a:cubicBezTo>
                      <a:pt x="43586" y="10973"/>
                      <a:pt x="33287" y="15164"/>
                      <a:pt x="24917" y="23533"/>
                    </a:cubicBezTo>
                    <a:cubicBezTo>
                      <a:pt x="19571" y="28880"/>
                      <a:pt x="16002" y="35814"/>
                      <a:pt x="14161" y="44348"/>
                    </a:cubicBezTo>
                    <a:cubicBezTo>
                      <a:pt x="12941" y="51651"/>
                      <a:pt x="12345" y="64465"/>
                      <a:pt x="12345" y="82753"/>
                    </a:cubicBezTo>
                    <a:cubicBezTo>
                      <a:pt x="12345" y="102260"/>
                      <a:pt x="13056" y="115633"/>
                      <a:pt x="14516" y="122872"/>
                    </a:cubicBezTo>
                    <a:cubicBezTo>
                      <a:pt x="15951" y="130111"/>
                      <a:pt x="19419" y="136474"/>
                      <a:pt x="24917" y="141961"/>
                    </a:cubicBezTo>
                    <a:cubicBezTo>
                      <a:pt x="33287" y="150342"/>
                      <a:pt x="43586" y="154521"/>
                      <a:pt x="55778" y="154521"/>
                    </a:cubicBezTo>
                    <a:cubicBezTo>
                      <a:pt x="66751" y="154521"/>
                      <a:pt x="76035" y="151333"/>
                      <a:pt x="83668" y="144932"/>
                    </a:cubicBezTo>
                    <a:cubicBezTo>
                      <a:pt x="91275" y="138531"/>
                      <a:pt x="96381" y="129540"/>
                      <a:pt x="98971" y="117958"/>
                    </a:cubicBezTo>
                    <a:lnTo>
                      <a:pt x="111087" y="117958"/>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Shape 3022"/>
              <p:cNvSpPr/>
              <p:nvPr/>
            </p:nvSpPr>
            <p:spPr>
              <a:xfrm>
                <a:off x="2913102"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Shape 172"/>
              <p:cNvSpPr/>
              <p:nvPr/>
            </p:nvSpPr>
            <p:spPr>
              <a:xfrm>
                <a:off x="2974602" y="1449233"/>
                <a:ext cx="98742" cy="162763"/>
              </a:xfrm>
              <a:custGeom>
                <a:avLst/>
                <a:gdLst/>
                <a:ahLst/>
                <a:cxnLst/>
                <a:rect l="0" t="0" r="0" b="0"/>
                <a:pathLst>
                  <a:path w="98742" h="162763">
                    <a:moveTo>
                      <a:pt x="0" y="0"/>
                    </a:moveTo>
                    <a:lnTo>
                      <a:pt x="12332" y="0"/>
                    </a:lnTo>
                    <a:lnTo>
                      <a:pt x="12332" y="151803"/>
                    </a:lnTo>
                    <a:lnTo>
                      <a:pt x="98742" y="151803"/>
                    </a:lnTo>
                    <a:lnTo>
                      <a:pt x="98742"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Shape 173"/>
              <p:cNvSpPr/>
              <p:nvPr/>
            </p:nvSpPr>
            <p:spPr>
              <a:xfrm>
                <a:off x="2974602" y="1449233"/>
                <a:ext cx="98742" cy="162763"/>
              </a:xfrm>
              <a:custGeom>
                <a:avLst/>
                <a:gdLst/>
                <a:ahLst/>
                <a:cxnLst/>
                <a:rect l="0" t="0" r="0" b="0"/>
                <a:pathLst>
                  <a:path w="98742" h="162763">
                    <a:moveTo>
                      <a:pt x="98742" y="162763"/>
                    </a:moveTo>
                    <a:lnTo>
                      <a:pt x="0" y="162763"/>
                    </a:lnTo>
                    <a:lnTo>
                      <a:pt x="0" y="0"/>
                    </a:lnTo>
                    <a:lnTo>
                      <a:pt x="12332" y="0"/>
                    </a:lnTo>
                    <a:lnTo>
                      <a:pt x="12332" y="151803"/>
                    </a:lnTo>
                    <a:lnTo>
                      <a:pt x="98742" y="151803"/>
                    </a:lnTo>
                    <a:lnTo>
                      <a:pt x="9874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Shape 174"/>
              <p:cNvSpPr/>
              <p:nvPr/>
            </p:nvSpPr>
            <p:spPr>
              <a:xfrm>
                <a:off x="3082484" y="1449232"/>
                <a:ext cx="65380" cy="162763"/>
              </a:xfrm>
              <a:custGeom>
                <a:avLst/>
                <a:gdLst/>
                <a:ahLst/>
                <a:cxnLst/>
                <a:rect l="0" t="0" r="0" b="0"/>
                <a:pathLst>
                  <a:path w="65380" h="162763">
                    <a:moveTo>
                      <a:pt x="59906" y="0"/>
                    </a:moveTo>
                    <a:lnTo>
                      <a:pt x="65380" y="0"/>
                    </a:lnTo>
                    <a:lnTo>
                      <a:pt x="65380" y="16206"/>
                    </a:lnTo>
                    <a:lnTo>
                      <a:pt x="65379" y="16205"/>
                    </a:lnTo>
                    <a:lnTo>
                      <a:pt x="31255" y="112255"/>
                    </a:lnTo>
                    <a:lnTo>
                      <a:pt x="65380" y="112255"/>
                    </a:lnTo>
                    <a:lnTo>
                      <a:pt x="65380" y="123215"/>
                    </a:lnTo>
                    <a:lnTo>
                      <a:pt x="27229" y="123215"/>
                    </a:lnTo>
                    <a:lnTo>
                      <a:pt x="13170" y="162738"/>
                    </a:lnTo>
                    <a:lnTo>
                      <a:pt x="0" y="162763"/>
                    </a:lnTo>
                    <a:lnTo>
                      <a:pt x="59906"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Shape 175"/>
              <p:cNvSpPr/>
              <p:nvPr/>
            </p:nvSpPr>
            <p:spPr>
              <a:xfrm>
                <a:off x="3147864" y="1449232"/>
                <a:ext cx="65392" cy="162763"/>
              </a:xfrm>
              <a:custGeom>
                <a:avLst/>
                <a:gdLst/>
                <a:ahLst/>
                <a:cxnLst/>
                <a:rect l="0" t="0" r="0" b="0"/>
                <a:pathLst>
                  <a:path w="65392" h="162763">
                    <a:moveTo>
                      <a:pt x="0" y="0"/>
                    </a:moveTo>
                    <a:lnTo>
                      <a:pt x="5486" y="0"/>
                    </a:lnTo>
                    <a:lnTo>
                      <a:pt x="65392" y="162763"/>
                    </a:lnTo>
                    <a:lnTo>
                      <a:pt x="52222" y="162738"/>
                    </a:lnTo>
                    <a:lnTo>
                      <a:pt x="38163" y="123215"/>
                    </a:lnTo>
                    <a:lnTo>
                      <a:pt x="0" y="123215"/>
                    </a:lnTo>
                    <a:lnTo>
                      <a:pt x="0" y="112255"/>
                    </a:lnTo>
                    <a:lnTo>
                      <a:pt x="34125" y="112255"/>
                    </a:lnTo>
                    <a:lnTo>
                      <a:pt x="0" y="16206"/>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Shape 176"/>
              <p:cNvSpPr/>
              <p:nvPr/>
            </p:nvSpPr>
            <p:spPr>
              <a:xfrm>
                <a:off x="3113739"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Shape 177"/>
              <p:cNvSpPr/>
              <p:nvPr/>
            </p:nvSpPr>
            <p:spPr>
              <a:xfrm>
                <a:off x="3082484" y="1449232"/>
                <a:ext cx="130772" cy="162763"/>
              </a:xfrm>
              <a:custGeom>
                <a:avLst/>
                <a:gdLst/>
                <a:ahLst/>
                <a:cxnLst/>
                <a:rect l="0" t="0" r="0" b="0"/>
                <a:pathLst>
                  <a:path w="130772" h="162763">
                    <a:moveTo>
                      <a:pt x="130772" y="162763"/>
                    </a:moveTo>
                    <a:lnTo>
                      <a:pt x="117602" y="162738"/>
                    </a:lnTo>
                    <a:lnTo>
                      <a:pt x="103543" y="123215"/>
                    </a:lnTo>
                    <a:lnTo>
                      <a:pt x="27229" y="123215"/>
                    </a:lnTo>
                    <a:lnTo>
                      <a:pt x="13170" y="162738"/>
                    </a:lnTo>
                    <a:lnTo>
                      <a:pt x="0" y="162763"/>
                    </a:lnTo>
                    <a:lnTo>
                      <a:pt x="59906" y="0"/>
                    </a:lnTo>
                    <a:lnTo>
                      <a:pt x="70866" y="0"/>
                    </a:lnTo>
                    <a:lnTo>
                      <a:pt x="13077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Shape 178"/>
              <p:cNvSpPr/>
              <p:nvPr/>
            </p:nvSpPr>
            <p:spPr>
              <a:xfrm>
                <a:off x="3240691" y="1449234"/>
                <a:ext cx="54286" cy="162763"/>
              </a:xfrm>
              <a:custGeom>
                <a:avLst/>
                <a:gdLst/>
                <a:ahLst/>
                <a:cxnLst/>
                <a:rect l="0" t="0" r="0" b="0"/>
                <a:pathLst>
                  <a:path w="54286" h="162763">
                    <a:moveTo>
                      <a:pt x="0" y="0"/>
                    </a:moveTo>
                    <a:lnTo>
                      <a:pt x="54286" y="0"/>
                    </a:lnTo>
                    <a:lnTo>
                      <a:pt x="54286" y="10973"/>
                    </a:lnTo>
                    <a:lnTo>
                      <a:pt x="12344" y="10973"/>
                    </a:lnTo>
                    <a:lnTo>
                      <a:pt x="12344" y="76822"/>
                    </a:lnTo>
                    <a:lnTo>
                      <a:pt x="54286" y="76822"/>
                    </a:lnTo>
                    <a:lnTo>
                      <a:pt x="54286" y="87782"/>
                    </a:lnTo>
                    <a:lnTo>
                      <a:pt x="12344" y="87782"/>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Shape 179"/>
              <p:cNvSpPr/>
              <p:nvPr/>
            </p:nvSpPr>
            <p:spPr>
              <a:xfrm>
                <a:off x="3294977" y="1449234"/>
                <a:ext cx="56115" cy="162789"/>
              </a:xfrm>
              <a:custGeom>
                <a:avLst/>
                <a:gdLst/>
                <a:ahLst/>
                <a:cxnLst/>
                <a:rect l="0" t="0" r="0" b="0"/>
                <a:pathLst>
                  <a:path w="56115" h="162789">
                    <a:moveTo>
                      <a:pt x="0" y="0"/>
                    </a:moveTo>
                    <a:lnTo>
                      <a:pt x="7664" y="0"/>
                    </a:lnTo>
                    <a:cubicBezTo>
                      <a:pt x="21380" y="0"/>
                      <a:pt x="32582" y="3873"/>
                      <a:pt x="41256" y="11582"/>
                    </a:cubicBezTo>
                    <a:cubicBezTo>
                      <a:pt x="49955" y="19291"/>
                      <a:pt x="54299" y="30023"/>
                      <a:pt x="54299" y="43777"/>
                    </a:cubicBezTo>
                    <a:cubicBezTo>
                      <a:pt x="54299" y="55854"/>
                      <a:pt x="50971" y="65672"/>
                      <a:pt x="44342" y="73241"/>
                    </a:cubicBezTo>
                    <a:cubicBezTo>
                      <a:pt x="37712" y="80797"/>
                      <a:pt x="28530" y="85649"/>
                      <a:pt x="16808" y="87782"/>
                    </a:cubicBezTo>
                    <a:lnTo>
                      <a:pt x="56115" y="162763"/>
                    </a:lnTo>
                    <a:lnTo>
                      <a:pt x="41675" y="162789"/>
                    </a:lnTo>
                    <a:lnTo>
                      <a:pt x="2597" y="87782"/>
                    </a:lnTo>
                    <a:lnTo>
                      <a:pt x="0" y="87782"/>
                    </a:lnTo>
                    <a:lnTo>
                      <a:pt x="0" y="76822"/>
                    </a:lnTo>
                    <a:lnTo>
                      <a:pt x="6064" y="76822"/>
                    </a:lnTo>
                    <a:cubicBezTo>
                      <a:pt x="16732" y="76822"/>
                      <a:pt x="25368" y="74041"/>
                      <a:pt x="32010" y="68478"/>
                    </a:cubicBezTo>
                    <a:cubicBezTo>
                      <a:pt x="38627" y="62903"/>
                      <a:pt x="41942" y="54724"/>
                      <a:pt x="41942" y="43891"/>
                    </a:cubicBezTo>
                    <a:cubicBezTo>
                      <a:pt x="41942" y="33071"/>
                      <a:pt x="38627" y="24892"/>
                      <a:pt x="32010" y="19317"/>
                    </a:cubicBezTo>
                    <a:cubicBezTo>
                      <a:pt x="25368" y="13767"/>
                      <a:pt x="16732" y="10973"/>
                      <a:pt x="6064"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Shape 180"/>
              <p:cNvSpPr/>
              <p:nvPr/>
            </p:nvSpPr>
            <p:spPr>
              <a:xfrm>
                <a:off x="3253035" y="1460207"/>
                <a:ext cx="83884" cy="65849"/>
              </a:xfrm>
              <a:custGeom>
                <a:avLst/>
                <a:gdLst/>
                <a:ahLst/>
                <a:cxnLst/>
                <a:rect l="0" t="0" r="0" b="0"/>
                <a:pathLst>
                  <a:path w="83884" h="65849">
                    <a:moveTo>
                      <a:pt x="83884" y="32919"/>
                    </a:moveTo>
                    <a:cubicBezTo>
                      <a:pt x="83884" y="22098"/>
                      <a:pt x="80569" y="13919"/>
                      <a:pt x="73952" y="8344"/>
                    </a:cubicBezTo>
                    <a:cubicBezTo>
                      <a:pt x="67310" y="2794"/>
                      <a:pt x="58674" y="0"/>
                      <a:pt x="48006" y="0"/>
                    </a:cubicBezTo>
                    <a:lnTo>
                      <a:pt x="0" y="0"/>
                    </a:lnTo>
                    <a:lnTo>
                      <a:pt x="0" y="65849"/>
                    </a:lnTo>
                    <a:lnTo>
                      <a:pt x="48006" y="65849"/>
                    </a:lnTo>
                    <a:cubicBezTo>
                      <a:pt x="58674" y="65849"/>
                      <a:pt x="67310" y="63068"/>
                      <a:pt x="73952" y="57506"/>
                    </a:cubicBezTo>
                    <a:cubicBezTo>
                      <a:pt x="80569" y="51931"/>
                      <a:pt x="83884" y="43752"/>
                      <a:pt x="83884"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Shape 181"/>
              <p:cNvSpPr/>
              <p:nvPr/>
            </p:nvSpPr>
            <p:spPr>
              <a:xfrm>
                <a:off x="3240691" y="1449234"/>
                <a:ext cx="110401" cy="162789"/>
              </a:xfrm>
              <a:custGeom>
                <a:avLst/>
                <a:gdLst/>
                <a:ahLst/>
                <a:cxnLst/>
                <a:rect l="0" t="0" r="0" b="0"/>
                <a:pathLst>
                  <a:path w="110401" h="162789">
                    <a:moveTo>
                      <a:pt x="110401" y="162763"/>
                    </a:moveTo>
                    <a:lnTo>
                      <a:pt x="95961" y="162789"/>
                    </a:lnTo>
                    <a:lnTo>
                      <a:pt x="56883" y="87782"/>
                    </a:lnTo>
                    <a:lnTo>
                      <a:pt x="12344" y="87782"/>
                    </a:lnTo>
                    <a:lnTo>
                      <a:pt x="12344" y="162763"/>
                    </a:lnTo>
                    <a:lnTo>
                      <a:pt x="0" y="162763"/>
                    </a:lnTo>
                    <a:lnTo>
                      <a:pt x="0" y="0"/>
                    </a:lnTo>
                    <a:lnTo>
                      <a:pt x="61950" y="0"/>
                    </a:lnTo>
                    <a:cubicBezTo>
                      <a:pt x="75667" y="0"/>
                      <a:pt x="86868" y="3873"/>
                      <a:pt x="95542" y="11582"/>
                    </a:cubicBezTo>
                    <a:cubicBezTo>
                      <a:pt x="104242" y="19291"/>
                      <a:pt x="108585" y="30023"/>
                      <a:pt x="108585" y="43777"/>
                    </a:cubicBezTo>
                    <a:cubicBezTo>
                      <a:pt x="108585" y="55854"/>
                      <a:pt x="105258" y="65672"/>
                      <a:pt x="98628" y="73241"/>
                    </a:cubicBezTo>
                    <a:cubicBezTo>
                      <a:pt x="91999" y="80797"/>
                      <a:pt x="82817" y="85649"/>
                      <a:pt x="71095" y="87782"/>
                    </a:cubicBezTo>
                    <a:lnTo>
                      <a:pt x="110401"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Shape 3023"/>
              <p:cNvSpPr/>
              <p:nvPr/>
            </p:nvSpPr>
            <p:spPr>
              <a:xfrm>
                <a:off x="3389733"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Shape 183"/>
              <p:cNvSpPr/>
              <p:nvPr/>
            </p:nvSpPr>
            <p:spPr>
              <a:xfrm>
                <a:off x="3508374" y="1449236"/>
                <a:ext cx="54737" cy="162763"/>
              </a:xfrm>
              <a:custGeom>
                <a:avLst/>
                <a:gdLst/>
                <a:ahLst/>
                <a:cxnLst/>
                <a:rect l="0" t="0" r="0" b="0"/>
                <a:pathLst>
                  <a:path w="54737" h="162763">
                    <a:moveTo>
                      <a:pt x="0" y="0"/>
                    </a:moveTo>
                    <a:lnTo>
                      <a:pt x="54737" y="0"/>
                    </a:lnTo>
                    <a:lnTo>
                      <a:pt x="54737" y="10973"/>
                    </a:lnTo>
                    <a:lnTo>
                      <a:pt x="12331" y="10973"/>
                    </a:lnTo>
                    <a:lnTo>
                      <a:pt x="12331" y="74066"/>
                    </a:lnTo>
                    <a:lnTo>
                      <a:pt x="54737" y="74066"/>
                    </a:lnTo>
                    <a:lnTo>
                      <a:pt x="54737" y="85039"/>
                    </a:lnTo>
                    <a:lnTo>
                      <a:pt x="12331" y="85039"/>
                    </a:lnTo>
                    <a:lnTo>
                      <a:pt x="12331" y="151790"/>
                    </a:lnTo>
                    <a:lnTo>
                      <a:pt x="54737" y="151790"/>
                    </a:lnTo>
                    <a:lnTo>
                      <a:pt x="54737"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Shape 184"/>
              <p:cNvSpPr/>
              <p:nvPr/>
            </p:nvSpPr>
            <p:spPr>
              <a:xfrm>
                <a:off x="3563111" y="1449236"/>
                <a:ext cx="54749" cy="162763"/>
              </a:xfrm>
              <a:custGeom>
                <a:avLst/>
                <a:gdLst/>
                <a:ahLst/>
                <a:cxnLst/>
                <a:rect l="0" t="0" r="0" b="0"/>
                <a:pathLst>
                  <a:path w="54749" h="162763">
                    <a:moveTo>
                      <a:pt x="0" y="0"/>
                    </a:moveTo>
                    <a:lnTo>
                      <a:pt x="5143" y="0"/>
                    </a:lnTo>
                    <a:cubicBezTo>
                      <a:pt x="19012" y="0"/>
                      <a:pt x="30328" y="3823"/>
                      <a:pt x="39091" y="11430"/>
                    </a:cubicBezTo>
                    <a:cubicBezTo>
                      <a:pt x="47853" y="19063"/>
                      <a:pt x="52235" y="29413"/>
                      <a:pt x="52235" y="42519"/>
                    </a:cubicBezTo>
                    <a:cubicBezTo>
                      <a:pt x="52235" y="50914"/>
                      <a:pt x="49949" y="58407"/>
                      <a:pt x="45377" y="65037"/>
                    </a:cubicBezTo>
                    <a:cubicBezTo>
                      <a:pt x="40805" y="71666"/>
                      <a:pt x="34633" y="76352"/>
                      <a:pt x="26860" y="79096"/>
                    </a:cubicBezTo>
                    <a:cubicBezTo>
                      <a:pt x="35699" y="81839"/>
                      <a:pt x="42557" y="86754"/>
                      <a:pt x="47434" y="93840"/>
                    </a:cubicBezTo>
                    <a:cubicBezTo>
                      <a:pt x="52311" y="100927"/>
                      <a:pt x="54749" y="109131"/>
                      <a:pt x="54749" y="118415"/>
                    </a:cubicBezTo>
                    <a:cubicBezTo>
                      <a:pt x="54749" y="132740"/>
                      <a:pt x="50482" y="143713"/>
                      <a:pt x="41948" y="151321"/>
                    </a:cubicBezTo>
                    <a:cubicBezTo>
                      <a:pt x="33413" y="158966"/>
                      <a:pt x="21755" y="162763"/>
                      <a:pt x="6972" y="162763"/>
                    </a:cubicBezTo>
                    <a:lnTo>
                      <a:pt x="0" y="162763"/>
                    </a:lnTo>
                    <a:lnTo>
                      <a:pt x="0" y="151790"/>
                    </a:lnTo>
                    <a:lnTo>
                      <a:pt x="5613" y="151790"/>
                    </a:lnTo>
                    <a:cubicBezTo>
                      <a:pt x="16573" y="151790"/>
                      <a:pt x="25451" y="148831"/>
                      <a:pt x="32233" y="142875"/>
                    </a:cubicBezTo>
                    <a:cubicBezTo>
                      <a:pt x="39014" y="136932"/>
                      <a:pt x="42405" y="128778"/>
                      <a:pt x="42405" y="118415"/>
                    </a:cubicBezTo>
                    <a:cubicBezTo>
                      <a:pt x="42405" y="108204"/>
                      <a:pt x="39052" y="100102"/>
                      <a:pt x="32347" y="94069"/>
                    </a:cubicBezTo>
                    <a:cubicBezTo>
                      <a:pt x="25641" y="88049"/>
                      <a:pt x="16726" y="85039"/>
                      <a:pt x="5613" y="85039"/>
                    </a:cubicBezTo>
                    <a:lnTo>
                      <a:pt x="0" y="85039"/>
                    </a:lnTo>
                    <a:lnTo>
                      <a:pt x="0" y="74066"/>
                    </a:lnTo>
                    <a:lnTo>
                      <a:pt x="3772" y="74066"/>
                    </a:lnTo>
                    <a:cubicBezTo>
                      <a:pt x="14440" y="74066"/>
                      <a:pt x="22898" y="71628"/>
                      <a:pt x="29146" y="66764"/>
                    </a:cubicBezTo>
                    <a:cubicBezTo>
                      <a:pt x="36322" y="61265"/>
                      <a:pt x="39891" y="53188"/>
                      <a:pt x="39891" y="42519"/>
                    </a:cubicBezTo>
                    <a:cubicBezTo>
                      <a:pt x="39891" y="32004"/>
                      <a:pt x="36322" y="23940"/>
                      <a:pt x="29146" y="18288"/>
                    </a:cubicBezTo>
                    <a:cubicBezTo>
                      <a:pt x="22898" y="13411"/>
                      <a:pt x="14440" y="10973"/>
                      <a:pt x="3772"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Shape 185"/>
              <p:cNvSpPr/>
              <p:nvPr/>
            </p:nvSpPr>
            <p:spPr>
              <a:xfrm>
                <a:off x="3520705" y="1534276"/>
                <a:ext cx="84811" cy="66751"/>
              </a:xfrm>
              <a:custGeom>
                <a:avLst/>
                <a:gdLst/>
                <a:ahLst/>
                <a:cxnLst/>
                <a:rect l="0" t="0" r="0" b="0"/>
                <a:pathLst>
                  <a:path w="84811" h="66751">
                    <a:moveTo>
                      <a:pt x="84811" y="33375"/>
                    </a:moveTo>
                    <a:cubicBezTo>
                      <a:pt x="84811" y="23165"/>
                      <a:pt x="81458" y="15062"/>
                      <a:pt x="74752" y="9030"/>
                    </a:cubicBezTo>
                    <a:cubicBezTo>
                      <a:pt x="68047" y="3010"/>
                      <a:pt x="59131" y="0"/>
                      <a:pt x="48019" y="0"/>
                    </a:cubicBezTo>
                    <a:lnTo>
                      <a:pt x="0" y="0"/>
                    </a:lnTo>
                    <a:lnTo>
                      <a:pt x="0" y="66751"/>
                    </a:lnTo>
                    <a:lnTo>
                      <a:pt x="48019" y="66751"/>
                    </a:lnTo>
                    <a:cubicBezTo>
                      <a:pt x="58979" y="66751"/>
                      <a:pt x="67856" y="63792"/>
                      <a:pt x="74638" y="57836"/>
                    </a:cubicBezTo>
                    <a:cubicBezTo>
                      <a:pt x="81420" y="51892"/>
                      <a:pt x="84811" y="43739"/>
                      <a:pt x="84811" y="33375"/>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Shape 186"/>
              <p:cNvSpPr/>
              <p:nvPr/>
            </p:nvSpPr>
            <p:spPr>
              <a:xfrm>
                <a:off x="3520705" y="1460209"/>
                <a:ext cx="82296" cy="63093"/>
              </a:xfrm>
              <a:custGeom>
                <a:avLst/>
                <a:gdLst/>
                <a:ahLst/>
                <a:cxnLst/>
                <a:rect l="0" t="0" r="0" b="0"/>
                <a:pathLst>
                  <a:path w="82296" h="63093">
                    <a:moveTo>
                      <a:pt x="82296" y="31547"/>
                    </a:moveTo>
                    <a:cubicBezTo>
                      <a:pt x="82296" y="21031"/>
                      <a:pt x="78727" y="12967"/>
                      <a:pt x="71552" y="7315"/>
                    </a:cubicBezTo>
                    <a:cubicBezTo>
                      <a:pt x="65303" y="2438"/>
                      <a:pt x="56845" y="0"/>
                      <a:pt x="46177" y="0"/>
                    </a:cubicBezTo>
                    <a:lnTo>
                      <a:pt x="0" y="0"/>
                    </a:lnTo>
                    <a:lnTo>
                      <a:pt x="0" y="63093"/>
                    </a:lnTo>
                    <a:lnTo>
                      <a:pt x="46177" y="63093"/>
                    </a:lnTo>
                    <a:cubicBezTo>
                      <a:pt x="56845" y="63093"/>
                      <a:pt x="65303" y="60655"/>
                      <a:pt x="71552" y="55791"/>
                    </a:cubicBezTo>
                    <a:cubicBezTo>
                      <a:pt x="78727" y="50292"/>
                      <a:pt x="82296" y="42215"/>
                      <a:pt x="82296" y="31547"/>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Shape 187"/>
              <p:cNvSpPr/>
              <p:nvPr/>
            </p:nvSpPr>
            <p:spPr>
              <a:xfrm>
                <a:off x="3508374" y="1449236"/>
                <a:ext cx="109486" cy="162763"/>
              </a:xfrm>
              <a:custGeom>
                <a:avLst/>
                <a:gdLst/>
                <a:ahLst/>
                <a:cxnLst/>
                <a:rect l="0" t="0" r="0" b="0"/>
                <a:pathLst>
                  <a:path w="109486" h="162763">
                    <a:moveTo>
                      <a:pt x="109486" y="118415"/>
                    </a:moveTo>
                    <a:cubicBezTo>
                      <a:pt x="109486" y="132740"/>
                      <a:pt x="105219" y="143713"/>
                      <a:pt x="96685" y="151321"/>
                    </a:cubicBezTo>
                    <a:cubicBezTo>
                      <a:pt x="88150" y="158966"/>
                      <a:pt x="76492" y="162763"/>
                      <a:pt x="61709" y="162763"/>
                    </a:cubicBezTo>
                    <a:lnTo>
                      <a:pt x="0" y="162763"/>
                    </a:lnTo>
                    <a:lnTo>
                      <a:pt x="0" y="0"/>
                    </a:lnTo>
                    <a:lnTo>
                      <a:pt x="59880" y="0"/>
                    </a:lnTo>
                    <a:cubicBezTo>
                      <a:pt x="73749" y="0"/>
                      <a:pt x="85065" y="3823"/>
                      <a:pt x="93828" y="11430"/>
                    </a:cubicBezTo>
                    <a:cubicBezTo>
                      <a:pt x="102590" y="19063"/>
                      <a:pt x="106972" y="29413"/>
                      <a:pt x="106972" y="42519"/>
                    </a:cubicBezTo>
                    <a:cubicBezTo>
                      <a:pt x="106972" y="50914"/>
                      <a:pt x="104686" y="58407"/>
                      <a:pt x="100114" y="65037"/>
                    </a:cubicBezTo>
                    <a:cubicBezTo>
                      <a:pt x="95542" y="71666"/>
                      <a:pt x="89370" y="76352"/>
                      <a:pt x="81597" y="79096"/>
                    </a:cubicBezTo>
                    <a:cubicBezTo>
                      <a:pt x="90436" y="81839"/>
                      <a:pt x="97294" y="86754"/>
                      <a:pt x="102171" y="93840"/>
                    </a:cubicBezTo>
                    <a:cubicBezTo>
                      <a:pt x="107048" y="100927"/>
                      <a:pt x="109486" y="109131"/>
                      <a:pt x="109486" y="118415"/>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Shape 3024"/>
              <p:cNvSpPr/>
              <p:nvPr/>
            </p:nvSpPr>
            <p:spPr>
              <a:xfrm>
                <a:off x="3660611"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Shape 3025"/>
              <p:cNvSpPr/>
              <p:nvPr/>
            </p:nvSpPr>
            <p:spPr>
              <a:xfrm>
                <a:off x="3660624"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Shape 190"/>
              <p:cNvSpPr/>
              <p:nvPr/>
            </p:nvSpPr>
            <p:spPr>
              <a:xfrm>
                <a:off x="3722112" y="1449234"/>
                <a:ext cx="54286" cy="162763"/>
              </a:xfrm>
              <a:custGeom>
                <a:avLst/>
                <a:gdLst/>
                <a:ahLst/>
                <a:cxnLst/>
                <a:rect l="0" t="0" r="0" b="0"/>
                <a:pathLst>
                  <a:path w="54286" h="162763">
                    <a:moveTo>
                      <a:pt x="0" y="0"/>
                    </a:moveTo>
                    <a:lnTo>
                      <a:pt x="54286" y="0"/>
                    </a:lnTo>
                    <a:lnTo>
                      <a:pt x="54286" y="10973"/>
                    </a:lnTo>
                    <a:lnTo>
                      <a:pt x="12344" y="10973"/>
                    </a:lnTo>
                    <a:lnTo>
                      <a:pt x="12344" y="76822"/>
                    </a:lnTo>
                    <a:lnTo>
                      <a:pt x="54286" y="76822"/>
                    </a:lnTo>
                    <a:lnTo>
                      <a:pt x="54286" y="87782"/>
                    </a:lnTo>
                    <a:lnTo>
                      <a:pt x="12344" y="87782"/>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Shape 191"/>
              <p:cNvSpPr/>
              <p:nvPr/>
            </p:nvSpPr>
            <p:spPr>
              <a:xfrm>
                <a:off x="3776398" y="1449234"/>
                <a:ext cx="56115" cy="162789"/>
              </a:xfrm>
              <a:custGeom>
                <a:avLst/>
                <a:gdLst/>
                <a:ahLst/>
                <a:cxnLst/>
                <a:rect l="0" t="0" r="0" b="0"/>
                <a:pathLst>
                  <a:path w="56115" h="162789">
                    <a:moveTo>
                      <a:pt x="0" y="0"/>
                    </a:moveTo>
                    <a:lnTo>
                      <a:pt x="7665" y="0"/>
                    </a:lnTo>
                    <a:cubicBezTo>
                      <a:pt x="21381" y="0"/>
                      <a:pt x="32582" y="3873"/>
                      <a:pt x="41256" y="11582"/>
                    </a:cubicBezTo>
                    <a:cubicBezTo>
                      <a:pt x="49956" y="19291"/>
                      <a:pt x="54299" y="30023"/>
                      <a:pt x="54299" y="43777"/>
                    </a:cubicBezTo>
                    <a:cubicBezTo>
                      <a:pt x="54299" y="55854"/>
                      <a:pt x="50972" y="65672"/>
                      <a:pt x="44342" y="73241"/>
                    </a:cubicBezTo>
                    <a:cubicBezTo>
                      <a:pt x="37713" y="80797"/>
                      <a:pt x="28531" y="85649"/>
                      <a:pt x="16809" y="87782"/>
                    </a:cubicBezTo>
                    <a:lnTo>
                      <a:pt x="56115" y="162763"/>
                    </a:lnTo>
                    <a:lnTo>
                      <a:pt x="41675" y="162789"/>
                    </a:lnTo>
                    <a:lnTo>
                      <a:pt x="2598" y="87782"/>
                    </a:lnTo>
                    <a:lnTo>
                      <a:pt x="0" y="87782"/>
                    </a:lnTo>
                    <a:lnTo>
                      <a:pt x="0" y="76822"/>
                    </a:lnTo>
                    <a:lnTo>
                      <a:pt x="6064" y="76822"/>
                    </a:lnTo>
                    <a:cubicBezTo>
                      <a:pt x="16733" y="76822"/>
                      <a:pt x="25369" y="74041"/>
                      <a:pt x="32010" y="68478"/>
                    </a:cubicBezTo>
                    <a:cubicBezTo>
                      <a:pt x="38627" y="62903"/>
                      <a:pt x="41942" y="54724"/>
                      <a:pt x="41942" y="43891"/>
                    </a:cubicBezTo>
                    <a:cubicBezTo>
                      <a:pt x="41942" y="33071"/>
                      <a:pt x="38627" y="24892"/>
                      <a:pt x="32010" y="19317"/>
                    </a:cubicBezTo>
                    <a:cubicBezTo>
                      <a:pt x="25369" y="13767"/>
                      <a:pt x="16733" y="10973"/>
                      <a:pt x="6064"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Shape 192"/>
              <p:cNvSpPr/>
              <p:nvPr/>
            </p:nvSpPr>
            <p:spPr>
              <a:xfrm>
                <a:off x="3734456" y="1460207"/>
                <a:ext cx="83884" cy="65849"/>
              </a:xfrm>
              <a:custGeom>
                <a:avLst/>
                <a:gdLst/>
                <a:ahLst/>
                <a:cxnLst/>
                <a:rect l="0" t="0" r="0" b="0"/>
                <a:pathLst>
                  <a:path w="83884" h="65849">
                    <a:moveTo>
                      <a:pt x="83884" y="32919"/>
                    </a:moveTo>
                    <a:cubicBezTo>
                      <a:pt x="83884" y="22098"/>
                      <a:pt x="80569" y="13919"/>
                      <a:pt x="73952" y="8344"/>
                    </a:cubicBezTo>
                    <a:cubicBezTo>
                      <a:pt x="67310" y="2794"/>
                      <a:pt x="58674" y="0"/>
                      <a:pt x="48006" y="0"/>
                    </a:cubicBezTo>
                    <a:lnTo>
                      <a:pt x="0" y="0"/>
                    </a:lnTo>
                    <a:lnTo>
                      <a:pt x="0" y="65849"/>
                    </a:lnTo>
                    <a:lnTo>
                      <a:pt x="48006" y="65849"/>
                    </a:lnTo>
                    <a:cubicBezTo>
                      <a:pt x="58674" y="65849"/>
                      <a:pt x="67310" y="63068"/>
                      <a:pt x="73952" y="57506"/>
                    </a:cubicBezTo>
                    <a:cubicBezTo>
                      <a:pt x="80569" y="51931"/>
                      <a:pt x="83884" y="43752"/>
                      <a:pt x="83884"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Shape 193"/>
              <p:cNvSpPr/>
              <p:nvPr/>
            </p:nvSpPr>
            <p:spPr>
              <a:xfrm>
                <a:off x="3722112" y="1449234"/>
                <a:ext cx="110401" cy="162789"/>
              </a:xfrm>
              <a:custGeom>
                <a:avLst/>
                <a:gdLst/>
                <a:ahLst/>
                <a:cxnLst/>
                <a:rect l="0" t="0" r="0" b="0"/>
                <a:pathLst>
                  <a:path w="110401" h="162789">
                    <a:moveTo>
                      <a:pt x="110401" y="162763"/>
                    </a:moveTo>
                    <a:lnTo>
                      <a:pt x="95961" y="162789"/>
                    </a:lnTo>
                    <a:lnTo>
                      <a:pt x="56883" y="87782"/>
                    </a:lnTo>
                    <a:lnTo>
                      <a:pt x="12344" y="87782"/>
                    </a:lnTo>
                    <a:lnTo>
                      <a:pt x="12344" y="162763"/>
                    </a:lnTo>
                    <a:lnTo>
                      <a:pt x="0" y="162763"/>
                    </a:lnTo>
                    <a:lnTo>
                      <a:pt x="0" y="0"/>
                    </a:lnTo>
                    <a:lnTo>
                      <a:pt x="61950" y="0"/>
                    </a:lnTo>
                    <a:cubicBezTo>
                      <a:pt x="75667" y="0"/>
                      <a:pt x="86868" y="3873"/>
                      <a:pt x="95542" y="11582"/>
                    </a:cubicBezTo>
                    <a:cubicBezTo>
                      <a:pt x="104242" y="19291"/>
                      <a:pt x="108585" y="30023"/>
                      <a:pt x="108585" y="43777"/>
                    </a:cubicBezTo>
                    <a:cubicBezTo>
                      <a:pt x="108585" y="55854"/>
                      <a:pt x="105258" y="65672"/>
                      <a:pt x="98628" y="73241"/>
                    </a:cubicBezTo>
                    <a:cubicBezTo>
                      <a:pt x="91999" y="80797"/>
                      <a:pt x="82817" y="85649"/>
                      <a:pt x="71095" y="87782"/>
                    </a:cubicBezTo>
                    <a:lnTo>
                      <a:pt x="110401"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Shape 194"/>
              <p:cNvSpPr/>
              <p:nvPr/>
            </p:nvSpPr>
            <p:spPr>
              <a:xfrm>
                <a:off x="3871167" y="1449233"/>
                <a:ext cx="98742" cy="162763"/>
              </a:xfrm>
              <a:custGeom>
                <a:avLst/>
                <a:gdLst/>
                <a:ahLst/>
                <a:cxnLst/>
                <a:rect l="0" t="0" r="0" b="0"/>
                <a:pathLst>
                  <a:path w="98742" h="162763">
                    <a:moveTo>
                      <a:pt x="0" y="0"/>
                    </a:moveTo>
                    <a:lnTo>
                      <a:pt x="12332" y="0"/>
                    </a:lnTo>
                    <a:lnTo>
                      <a:pt x="12332" y="151803"/>
                    </a:lnTo>
                    <a:lnTo>
                      <a:pt x="98742" y="151803"/>
                    </a:lnTo>
                    <a:lnTo>
                      <a:pt x="98742"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Shape 195"/>
              <p:cNvSpPr/>
              <p:nvPr/>
            </p:nvSpPr>
            <p:spPr>
              <a:xfrm>
                <a:off x="3871167" y="1449233"/>
                <a:ext cx="98742" cy="162763"/>
              </a:xfrm>
              <a:custGeom>
                <a:avLst/>
                <a:gdLst/>
                <a:ahLst/>
                <a:cxnLst/>
                <a:rect l="0" t="0" r="0" b="0"/>
                <a:pathLst>
                  <a:path w="98742" h="162763">
                    <a:moveTo>
                      <a:pt x="98742" y="162763"/>
                    </a:moveTo>
                    <a:lnTo>
                      <a:pt x="0" y="162763"/>
                    </a:lnTo>
                    <a:lnTo>
                      <a:pt x="0" y="0"/>
                    </a:lnTo>
                    <a:lnTo>
                      <a:pt x="12332" y="0"/>
                    </a:lnTo>
                    <a:lnTo>
                      <a:pt x="12332" y="151803"/>
                    </a:lnTo>
                    <a:lnTo>
                      <a:pt x="98742" y="151803"/>
                    </a:lnTo>
                    <a:lnTo>
                      <a:pt x="9874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Shape 3026"/>
              <p:cNvSpPr/>
              <p:nvPr/>
            </p:nvSpPr>
            <p:spPr>
              <a:xfrm>
                <a:off x="4000781"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Shape 3027"/>
              <p:cNvSpPr/>
              <p:nvPr/>
            </p:nvSpPr>
            <p:spPr>
              <a:xfrm>
                <a:off x="4000781"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Shape 198"/>
              <p:cNvSpPr/>
              <p:nvPr/>
            </p:nvSpPr>
            <p:spPr>
              <a:xfrm>
                <a:off x="4055861" y="1447866"/>
                <a:ext cx="111798" cy="165519"/>
              </a:xfrm>
              <a:custGeom>
                <a:avLst/>
                <a:gdLst/>
                <a:ahLst/>
                <a:cxnLst/>
                <a:rect l="0" t="0" r="0" b="0"/>
                <a:pathLst>
                  <a:path w="111798" h="165519">
                    <a:moveTo>
                      <a:pt x="56007" y="0"/>
                    </a:moveTo>
                    <a:cubicBezTo>
                      <a:pt x="70079" y="0"/>
                      <a:pt x="82207" y="4280"/>
                      <a:pt x="92392" y="12852"/>
                    </a:cubicBezTo>
                    <a:cubicBezTo>
                      <a:pt x="102565" y="21425"/>
                      <a:pt x="109029" y="32906"/>
                      <a:pt x="111798" y="47320"/>
                    </a:cubicBezTo>
                    <a:lnTo>
                      <a:pt x="99390" y="47320"/>
                    </a:lnTo>
                    <a:cubicBezTo>
                      <a:pt x="97091" y="36119"/>
                      <a:pt x="91999" y="27267"/>
                      <a:pt x="84112" y="20739"/>
                    </a:cubicBezTo>
                    <a:cubicBezTo>
                      <a:pt x="76225" y="14224"/>
                      <a:pt x="66840" y="10973"/>
                      <a:pt x="55981" y="10973"/>
                    </a:cubicBezTo>
                    <a:cubicBezTo>
                      <a:pt x="43726" y="10973"/>
                      <a:pt x="33401" y="15177"/>
                      <a:pt x="24981" y="23546"/>
                    </a:cubicBezTo>
                    <a:cubicBezTo>
                      <a:pt x="19621" y="28892"/>
                      <a:pt x="16015" y="35826"/>
                      <a:pt x="14186" y="44348"/>
                    </a:cubicBezTo>
                    <a:cubicBezTo>
                      <a:pt x="12954" y="51664"/>
                      <a:pt x="12344" y="64465"/>
                      <a:pt x="12344" y="82753"/>
                    </a:cubicBezTo>
                    <a:cubicBezTo>
                      <a:pt x="12344" y="102260"/>
                      <a:pt x="13068" y="115646"/>
                      <a:pt x="14516" y="122872"/>
                    </a:cubicBezTo>
                    <a:cubicBezTo>
                      <a:pt x="15964" y="130111"/>
                      <a:pt x="19431" y="136474"/>
                      <a:pt x="24930" y="141961"/>
                    </a:cubicBezTo>
                    <a:cubicBezTo>
                      <a:pt x="33299" y="150343"/>
                      <a:pt x="43586" y="154534"/>
                      <a:pt x="55778" y="154534"/>
                    </a:cubicBezTo>
                    <a:cubicBezTo>
                      <a:pt x="69342" y="154534"/>
                      <a:pt x="80620" y="149250"/>
                      <a:pt x="89611" y="138697"/>
                    </a:cubicBezTo>
                    <a:cubicBezTo>
                      <a:pt x="96164" y="130747"/>
                      <a:pt x="99441" y="119977"/>
                      <a:pt x="99441" y="106350"/>
                    </a:cubicBezTo>
                    <a:lnTo>
                      <a:pt x="99441" y="91668"/>
                    </a:lnTo>
                    <a:lnTo>
                      <a:pt x="55778" y="91668"/>
                    </a:lnTo>
                    <a:lnTo>
                      <a:pt x="55778" y="80696"/>
                    </a:lnTo>
                    <a:lnTo>
                      <a:pt x="111798" y="80696"/>
                    </a:lnTo>
                    <a:lnTo>
                      <a:pt x="111798" y="107277"/>
                    </a:lnTo>
                    <a:cubicBezTo>
                      <a:pt x="111798" y="123787"/>
                      <a:pt x="107366" y="136932"/>
                      <a:pt x="98539" y="146710"/>
                    </a:cubicBezTo>
                    <a:cubicBezTo>
                      <a:pt x="86944" y="159245"/>
                      <a:pt x="72695" y="165519"/>
                      <a:pt x="55778" y="165519"/>
                    </a:cubicBezTo>
                    <a:cubicBezTo>
                      <a:pt x="39789" y="165519"/>
                      <a:pt x="26213" y="159931"/>
                      <a:pt x="15087" y="148818"/>
                    </a:cubicBezTo>
                    <a:cubicBezTo>
                      <a:pt x="8229" y="141961"/>
                      <a:pt x="4001" y="134417"/>
                      <a:pt x="2400" y="126187"/>
                    </a:cubicBezTo>
                    <a:cubicBezTo>
                      <a:pt x="800" y="117958"/>
                      <a:pt x="0" y="103480"/>
                      <a:pt x="0" y="82753"/>
                    </a:cubicBezTo>
                    <a:cubicBezTo>
                      <a:pt x="0" y="62331"/>
                      <a:pt x="800" y="47930"/>
                      <a:pt x="2413" y="39548"/>
                    </a:cubicBezTo>
                    <a:cubicBezTo>
                      <a:pt x="4013" y="31166"/>
                      <a:pt x="8268" y="23546"/>
                      <a:pt x="15151" y="16688"/>
                    </a:cubicBezTo>
                    <a:cubicBezTo>
                      <a:pt x="26327" y="5575"/>
                      <a:pt x="39941" y="0"/>
                      <a:pt x="56007"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Shape 3028"/>
              <p:cNvSpPr/>
              <p:nvPr/>
            </p:nvSpPr>
            <p:spPr>
              <a:xfrm>
                <a:off x="4072333" y="1419749"/>
                <a:ext cx="77711" cy="11201"/>
              </a:xfrm>
              <a:custGeom>
                <a:avLst/>
                <a:gdLst/>
                <a:ahLst/>
                <a:cxnLst/>
                <a:rect l="0" t="0" r="0" b="0"/>
                <a:pathLst>
                  <a:path w="77711" h="11201">
                    <a:moveTo>
                      <a:pt x="0" y="0"/>
                    </a:moveTo>
                    <a:lnTo>
                      <a:pt x="77711" y="0"/>
                    </a:lnTo>
                    <a:lnTo>
                      <a:pt x="77711" y="11201"/>
                    </a:lnTo>
                    <a:lnTo>
                      <a:pt x="0" y="11201"/>
                    </a:lnTo>
                    <a:lnTo>
                      <a:pt x="0" y="0"/>
                    </a:lnTo>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Shape 200"/>
              <p:cNvSpPr/>
              <p:nvPr/>
            </p:nvSpPr>
            <p:spPr>
              <a:xfrm>
                <a:off x="4072333" y="1419749"/>
                <a:ext cx="77711" cy="11201"/>
              </a:xfrm>
              <a:custGeom>
                <a:avLst/>
                <a:gdLst/>
                <a:ahLst/>
                <a:cxnLst/>
                <a:rect l="0" t="0" r="0" b="0"/>
                <a:pathLst>
                  <a:path w="77711" h="11201">
                    <a:moveTo>
                      <a:pt x="77711" y="11201"/>
                    </a:moveTo>
                    <a:lnTo>
                      <a:pt x="0" y="11201"/>
                    </a:lnTo>
                    <a:lnTo>
                      <a:pt x="0" y="0"/>
                    </a:lnTo>
                    <a:lnTo>
                      <a:pt x="77711" y="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Shape 202"/>
              <p:cNvSpPr/>
              <p:nvPr/>
            </p:nvSpPr>
            <p:spPr>
              <a:xfrm>
                <a:off x="4055861" y="1447866"/>
                <a:ext cx="111798" cy="165519"/>
              </a:xfrm>
              <a:custGeom>
                <a:avLst/>
                <a:gdLst/>
                <a:ahLst/>
                <a:cxnLst/>
                <a:rect l="0" t="0" r="0" b="0"/>
                <a:pathLst>
                  <a:path w="111798" h="165519">
                    <a:moveTo>
                      <a:pt x="111798" y="107277"/>
                    </a:moveTo>
                    <a:cubicBezTo>
                      <a:pt x="111798" y="123787"/>
                      <a:pt x="107366" y="136932"/>
                      <a:pt x="98539" y="146710"/>
                    </a:cubicBezTo>
                    <a:cubicBezTo>
                      <a:pt x="86944" y="159245"/>
                      <a:pt x="72695" y="165519"/>
                      <a:pt x="55778" y="165519"/>
                    </a:cubicBezTo>
                    <a:cubicBezTo>
                      <a:pt x="39789" y="165519"/>
                      <a:pt x="26213" y="159931"/>
                      <a:pt x="15087" y="148818"/>
                    </a:cubicBezTo>
                    <a:cubicBezTo>
                      <a:pt x="8229" y="141961"/>
                      <a:pt x="4001" y="134417"/>
                      <a:pt x="2400" y="126187"/>
                    </a:cubicBezTo>
                    <a:cubicBezTo>
                      <a:pt x="800" y="117958"/>
                      <a:pt x="0" y="103480"/>
                      <a:pt x="0" y="82753"/>
                    </a:cubicBezTo>
                    <a:cubicBezTo>
                      <a:pt x="0" y="62331"/>
                      <a:pt x="800" y="47930"/>
                      <a:pt x="2413" y="39548"/>
                    </a:cubicBezTo>
                    <a:cubicBezTo>
                      <a:pt x="4013" y="31166"/>
                      <a:pt x="8268" y="23546"/>
                      <a:pt x="15151" y="16688"/>
                    </a:cubicBezTo>
                    <a:cubicBezTo>
                      <a:pt x="26327" y="5575"/>
                      <a:pt x="39941" y="0"/>
                      <a:pt x="56007" y="0"/>
                    </a:cubicBezTo>
                    <a:cubicBezTo>
                      <a:pt x="70079" y="0"/>
                      <a:pt x="82207" y="4280"/>
                      <a:pt x="92392" y="12852"/>
                    </a:cubicBezTo>
                    <a:cubicBezTo>
                      <a:pt x="102565" y="21425"/>
                      <a:pt x="109029" y="32906"/>
                      <a:pt x="111798" y="47320"/>
                    </a:cubicBezTo>
                    <a:lnTo>
                      <a:pt x="99390" y="47320"/>
                    </a:lnTo>
                    <a:cubicBezTo>
                      <a:pt x="97091" y="36119"/>
                      <a:pt x="91999" y="27267"/>
                      <a:pt x="84112" y="20739"/>
                    </a:cubicBezTo>
                    <a:cubicBezTo>
                      <a:pt x="76225" y="14224"/>
                      <a:pt x="66840" y="10973"/>
                      <a:pt x="55981" y="10973"/>
                    </a:cubicBezTo>
                    <a:cubicBezTo>
                      <a:pt x="43726" y="10973"/>
                      <a:pt x="33401" y="15177"/>
                      <a:pt x="24981" y="23546"/>
                    </a:cubicBezTo>
                    <a:cubicBezTo>
                      <a:pt x="19621" y="28892"/>
                      <a:pt x="16015" y="35826"/>
                      <a:pt x="14186" y="44348"/>
                    </a:cubicBezTo>
                    <a:cubicBezTo>
                      <a:pt x="12954" y="51664"/>
                      <a:pt x="12344" y="64465"/>
                      <a:pt x="12344" y="82753"/>
                    </a:cubicBezTo>
                    <a:cubicBezTo>
                      <a:pt x="12344" y="102260"/>
                      <a:pt x="13068" y="115646"/>
                      <a:pt x="14516" y="122872"/>
                    </a:cubicBezTo>
                    <a:cubicBezTo>
                      <a:pt x="15964" y="130111"/>
                      <a:pt x="19431" y="136474"/>
                      <a:pt x="24930" y="141961"/>
                    </a:cubicBezTo>
                    <a:cubicBezTo>
                      <a:pt x="33299" y="150343"/>
                      <a:pt x="43586" y="154534"/>
                      <a:pt x="55778" y="154534"/>
                    </a:cubicBezTo>
                    <a:cubicBezTo>
                      <a:pt x="69342" y="154534"/>
                      <a:pt x="80620" y="149250"/>
                      <a:pt x="89611" y="138697"/>
                    </a:cubicBezTo>
                    <a:cubicBezTo>
                      <a:pt x="96164" y="130747"/>
                      <a:pt x="99441" y="119977"/>
                      <a:pt x="99441" y="106350"/>
                    </a:cubicBezTo>
                    <a:lnTo>
                      <a:pt x="99441" y="91668"/>
                    </a:lnTo>
                    <a:lnTo>
                      <a:pt x="55778" y="91668"/>
                    </a:lnTo>
                    <a:lnTo>
                      <a:pt x="55778" y="80696"/>
                    </a:lnTo>
                    <a:lnTo>
                      <a:pt x="111798" y="80696"/>
                    </a:lnTo>
                    <a:lnTo>
                      <a:pt x="111798" y="107277"/>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Shape 3029"/>
              <p:cNvSpPr/>
              <p:nvPr/>
            </p:nvSpPr>
            <p:spPr>
              <a:xfrm>
                <a:off x="4209925"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Shape 3030"/>
              <p:cNvSpPr/>
              <p:nvPr/>
            </p:nvSpPr>
            <p:spPr>
              <a:xfrm>
                <a:off x="4209937"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2928406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4425" y="346587"/>
            <a:ext cx="8726043"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İLLER </a:t>
            </a:r>
            <a:r>
              <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rPr>
              <a:t>BAZINDA TÜRKİYE İHRACATI-İLK 5 İL </a:t>
            </a:r>
            <a:r>
              <a:rPr kumimoji="0" lang="tr-TR"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/OCAK-KASIM / </a:t>
            </a:r>
            <a:r>
              <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rPr>
              <a:t>(1000 $)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aphicFrame>
        <p:nvGraphicFramePr>
          <p:cNvPr id="4" name="Tablo 3"/>
          <p:cNvGraphicFramePr>
            <a:graphicFrameLocks noGrp="1"/>
          </p:cNvGraphicFramePr>
          <p:nvPr>
            <p:extLst/>
          </p:nvPr>
        </p:nvGraphicFramePr>
        <p:xfrm>
          <a:off x="564425" y="1262127"/>
          <a:ext cx="10781862" cy="4842457"/>
        </p:xfrm>
        <a:graphic>
          <a:graphicData uri="http://schemas.openxmlformats.org/drawingml/2006/table">
            <a:tbl>
              <a:tblPr firstRow="1" firstCol="1" bandRow="1">
                <a:tableStyleId>{5C22544A-7EE6-4342-B048-85BDC9FD1C3A}</a:tableStyleId>
              </a:tblPr>
              <a:tblGrid>
                <a:gridCol w="2719186">
                  <a:extLst>
                    <a:ext uri="{9D8B030D-6E8A-4147-A177-3AD203B41FA5}">
                      <a16:colId xmlns:a16="http://schemas.microsoft.com/office/drawing/2014/main" val="20000"/>
                    </a:ext>
                  </a:extLst>
                </a:gridCol>
                <a:gridCol w="3331596">
                  <a:extLst>
                    <a:ext uri="{9D8B030D-6E8A-4147-A177-3AD203B41FA5}">
                      <a16:colId xmlns:a16="http://schemas.microsoft.com/office/drawing/2014/main" val="20001"/>
                    </a:ext>
                  </a:extLst>
                </a:gridCol>
                <a:gridCol w="2818378">
                  <a:extLst>
                    <a:ext uri="{9D8B030D-6E8A-4147-A177-3AD203B41FA5}">
                      <a16:colId xmlns:a16="http://schemas.microsoft.com/office/drawing/2014/main" val="20002"/>
                    </a:ext>
                  </a:extLst>
                </a:gridCol>
                <a:gridCol w="1912702">
                  <a:extLst>
                    <a:ext uri="{9D8B030D-6E8A-4147-A177-3AD203B41FA5}">
                      <a16:colId xmlns:a16="http://schemas.microsoft.com/office/drawing/2014/main" val="20003"/>
                    </a:ext>
                  </a:extLst>
                </a:gridCol>
              </a:tblGrid>
              <a:tr h="688869">
                <a:tc>
                  <a:txBody>
                    <a:bodyPr/>
                    <a:lstStyle/>
                    <a:p>
                      <a:pPr>
                        <a:lnSpc>
                          <a:spcPct val="107000"/>
                        </a:lnSpc>
                        <a:spcAft>
                          <a:spcPts val="0"/>
                        </a:spcAft>
                      </a:pPr>
                      <a:r>
                        <a:rPr lang="tr-TR" sz="2200" b="1" dirty="0">
                          <a:solidFill>
                            <a:schemeClr val="bg1"/>
                          </a:solidFill>
                          <a:effectLst/>
                        </a:rPr>
                        <a:t> </a:t>
                      </a:r>
                      <a:endParaRPr lang="tr-T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gridSpan="3">
                  <a:txBody>
                    <a:bodyPr/>
                    <a:lstStyle/>
                    <a:p>
                      <a:pPr algn="ctr">
                        <a:lnSpc>
                          <a:spcPct val="107000"/>
                        </a:lnSpc>
                        <a:spcAft>
                          <a:spcPts val="0"/>
                        </a:spcAft>
                      </a:pPr>
                      <a:r>
                        <a:rPr lang="tr-TR" sz="2200" b="1" dirty="0" smtClean="0">
                          <a:solidFill>
                            <a:schemeClr val="bg1"/>
                          </a:solidFill>
                          <a:effectLst/>
                        </a:rPr>
                        <a:t>OCAK  </a:t>
                      </a:r>
                      <a:r>
                        <a:rPr lang="tr-TR" sz="2200" b="1" dirty="0">
                          <a:solidFill>
                            <a:schemeClr val="bg1"/>
                          </a:solidFill>
                          <a:effectLst/>
                        </a:rPr>
                        <a:t>-  </a:t>
                      </a:r>
                      <a:r>
                        <a:rPr lang="tr-TR" sz="2200" b="1" dirty="0" smtClean="0">
                          <a:solidFill>
                            <a:schemeClr val="bg1"/>
                          </a:solidFill>
                          <a:effectLst/>
                        </a:rPr>
                        <a:t>KASIM</a:t>
                      </a:r>
                      <a:endParaRPr lang="tr-T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688869">
                <a:tc>
                  <a:txBody>
                    <a:bodyPr/>
                    <a:lstStyle/>
                    <a:p>
                      <a:pPr algn="l">
                        <a:lnSpc>
                          <a:spcPct val="107000"/>
                        </a:lnSpc>
                        <a:spcAft>
                          <a:spcPts val="0"/>
                        </a:spcAft>
                      </a:pPr>
                      <a:r>
                        <a:rPr lang="tr-TR" sz="2200" b="1" dirty="0">
                          <a:solidFill>
                            <a:schemeClr val="bg1"/>
                          </a:solidFill>
                          <a:effectLst/>
                        </a:rPr>
                        <a:t>ILLER</a:t>
                      </a:r>
                      <a:endParaRPr lang="tr-T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200" b="1" dirty="0" smtClean="0">
                          <a:solidFill>
                            <a:schemeClr val="bg1"/>
                          </a:solidFill>
                          <a:effectLst/>
                        </a:rPr>
                        <a:t>2022</a:t>
                      </a:r>
                      <a:endParaRPr lang="tr-T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200" b="1" dirty="0" smtClean="0">
                          <a:solidFill>
                            <a:schemeClr val="bg1"/>
                          </a:solidFill>
                          <a:effectLst/>
                        </a:rPr>
                        <a:t>2023</a:t>
                      </a:r>
                      <a:endParaRPr lang="tr-T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200" b="1" dirty="0">
                          <a:solidFill>
                            <a:schemeClr val="bg1"/>
                          </a:solidFill>
                          <a:effectLst/>
                        </a:rPr>
                        <a:t>DEĞ.</a:t>
                      </a:r>
                      <a:endParaRPr lang="tr-T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extLst>
                  <a:ext uri="{0D108BD9-81ED-4DB2-BD59-A6C34878D82A}">
                    <a16:rowId xmlns:a16="http://schemas.microsoft.com/office/drawing/2014/main" val="10001"/>
                  </a:ext>
                </a:extLst>
              </a:tr>
              <a:tr h="688869">
                <a:tc>
                  <a:txBody>
                    <a:bodyPr/>
                    <a:lstStyle/>
                    <a:p>
                      <a:pPr algn="l" fontAlgn="b"/>
                      <a:r>
                        <a:rPr lang="tr-TR" sz="2200" b="1" kern="1200" dirty="0">
                          <a:solidFill>
                            <a:srgbClr val="2F303D"/>
                          </a:solidFill>
                          <a:effectLst/>
                          <a:latin typeface="+mn-lt"/>
                          <a:ea typeface="+mn-ea"/>
                          <a:cs typeface="+mn-cs"/>
                        </a:rPr>
                        <a:t>İSTANBUL</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accent5">
                        <a:lumMod val="20000"/>
                        <a:lumOff val="80000"/>
                      </a:schemeClr>
                    </a:solidFill>
                  </a:tcPr>
                </a:tc>
                <a:tc>
                  <a:txBody>
                    <a:bodyPr/>
                    <a:lstStyle/>
                    <a:p>
                      <a:pPr algn="ctr" fontAlgn="b"/>
                      <a:r>
                        <a:rPr lang="tr-TR" sz="2200" b="1" kern="1200">
                          <a:solidFill>
                            <a:srgbClr val="2F303D"/>
                          </a:solidFill>
                          <a:effectLst/>
                          <a:latin typeface="+mn-lt"/>
                          <a:ea typeface="+mn-ea"/>
                          <a:cs typeface="+mn-cs"/>
                        </a:rPr>
                        <a:t>90.321.290</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200" b="1" kern="1200" dirty="0">
                          <a:solidFill>
                            <a:srgbClr val="2F303D"/>
                          </a:solidFill>
                          <a:effectLst/>
                          <a:latin typeface="+mn-lt"/>
                          <a:ea typeface="+mn-ea"/>
                          <a:cs typeface="+mn-cs"/>
                        </a:rPr>
                        <a:t>87.879.667</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ctr"/>
                      <a:r>
                        <a:rPr lang="tr-TR" sz="2200" b="1" kern="1200">
                          <a:solidFill>
                            <a:srgbClr val="2F303D"/>
                          </a:solidFill>
                          <a:effectLst/>
                          <a:latin typeface="+mn-lt"/>
                          <a:ea typeface="+mn-ea"/>
                          <a:cs typeface="+mn-cs"/>
                        </a:rPr>
                        <a:t>-%2,7</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88869">
                <a:tc>
                  <a:txBody>
                    <a:bodyPr/>
                    <a:lstStyle/>
                    <a:p>
                      <a:pPr algn="l" fontAlgn="b"/>
                      <a:r>
                        <a:rPr lang="tr-TR" sz="2200" b="1" kern="1200" dirty="0">
                          <a:solidFill>
                            <a:srgbClr val="2F303D"/>
                          </a:solidFill>
                          <a:effectLst/>
                          <a:latin typeface="+mn-lt"/>
                          <a:ea typeface="+mn-ea"/>
                          <a:cs typeface="+mn-cs"/>
                        </a:rPr>
                        <a:t>KOCAELI</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accent5">
                        <a:lumMod val="20000"/>
                        <a:lumOff val="80000"/>
                      </a:schemeClr>
                    </a:solidFill>
                  </a:tcPr>
                </a:tc>
                <a:tc>
                  <a:txBody>
                    <a:bodyPr/>
                    <a:lstStyle/>
                    <a:p>
                      <a:pPr algn="ctr" fontAlgn="b"/>
                      <a:r>
                        <a:rPr lang="tr-TR" sz="2200" b="1" kern="1200" dirty="0">
                          <a:solidFill>
                            <a:srgbClr val="2F303D"/>
                          </a:solidFill>
                          <a:effectLst/>
                          <a:latin typeface="+mn-lt"/>
                          <a:ea typeface="+mn-ea"/>
                          <a:cs typeface="+mn-cs"/>
                        </a:rPr>
                        <a:t>17.861.732</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200" b="1" kern="1200" dirty="0">
                          <a:solidFill>
                            <a:srgbClr val="2F303D"/>
                          </a:solidFill>
                          <a:effectLst/>
                          <a:latin typeface="+mn-lt"/>
                          <a:ea typeface="+mn-ea"/>
                          <a:cs typeface="+mn-cs"/>
                        </a:rPr>
                        <a:t>17.003.934</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ctr"/>
                      <a:r>
                        <a:rPr lang="tr-TR" sz="2200" b="1" kern="1200">
                          <a:solidFill>
                            <a:srgbClr val="2F303D"/>
                          </a:solidFill>
                          <a:effectLst/>
                          <a:latin typeface="+mn-lt"/>
                          <a:ea typeface="+mn-ea"/>
                          <a:cs typeface="+mn-cs"/>
                        </a:rPr>
                        <a:t>-%4,8</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8869">
                <a:tc>
                  <a:txBody>
                    <a:bodyPr/>
                    <a:lstStyle/>
                    <a:p>
                      <a:pPr algn="l" fontAlgn="b"/>
                      <a:r>
                        <a:rPr lang="tr-TR" sz="2200" b="1" kern="1200" dirty="0">
                          <a:solidFill>
                            <a:srgbClr val="2F303D"/>
                          </a:solidFill>
                          <a:effectLst/>
                          <a:latin typeface="+mn-lt"/>
                          <a:ea typeface="+mn-ea"/>
                          <a:cs typeface="+mn-cs"/>
                        </a:rPr>
                        <a:t>BURSA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accent5">
                        <a:lumMod val="20000"/>
                        <a:lumOff val="80000"/>
                      </a:schemeClr>
                    </a:solidFill>
                  </a:tcPr>
                </a:tc>
                <a:tc>
                  <a:txBody>
                    <a:bodyPr/>
                    <a:lstStyle/>
                    <a:p>
                      <a:pPr algn="ctr" fontAlgn="b"/>
                      <a:r>
                        <a:rPr lang="tr-TR" sz="2200" b="1" kern="1200" dirty="0">
                          <a:solidFill>
                            <a:srgbClr val="2F303D"/>
                          </a:solidFill>
                          <a:effectLst/>
                          <a:latin typeface="+mn-lt"/>
                          <a:ea typeface="+mn-ea"/>
                          <a:cs typeface="+mn-cs"/>
                        </a:rPr>
                        <a:t>14.554.142</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200" b="1" kern="1200" dirty="0">
                          <a:solidFill>
                            <a:srgbClr val="2F303D"/>
                          </a:solidFill>
                          <a:effectLst/>
                          <a:latin typeface="+mn-lt"/>
                          <a:ea typeface="+mn-ea"/>
                          <a:cs typeface="+mn-cs"/>
                        </a:rPr>
                        <a:t>14.877.508</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ctr"/>
                      <a:r>
                        <a:rPr lang="tr-TR" sz="2200" b="1" kern="1200">
                          <a:solidFill>
                            <a:srgbClr val="2F303D"/>
                          </a:solidFill>
                          <a:effectLst/>
                          <a:latin typeface="+mn-lt"/>
                          <a:ea typeface="+mn-ea"/>
                          <a:cs typeface="+mn-cs"/>
                        </a:rPr>
                        <a:t>%2,2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88869">
                <a:tc>
                  <a:txBody>
                    <a:bodyPr/>
                    <a:lstStyle/>
                    <a:p>
                      <a:pPr algn="l" fontAlgn="b"/>
                      <a:r>
                        <a:rPr lang="tr-TR" sz="2200" b="1" kern="1200" dirty="0">
                          <a:solidFill>
                            <a:srgbClr val="2F303D"/>
                          </a:solidFill>
                          <a:effectLst/>
                          <a:latin typeface="+mn-lt"/>
                          <a:ea typeface="+mn-ea"/>
                          <a:cs typeface="+mn-cs"/>
                        </a:rPr>
                        <a:t>İZMIR</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accent5">
                        <a:lumMod val="20000"/>
                        <a:lumOff val="80000"/>
                      </a:schemeClr>
                    </a:solidFill>
                  </a:tcPr>
                </a:tc>
                <a:tc>
                  <a:txBody>
                    <a:bodyPr/>
                    <a:lstStyle/>
                    <a:p>
                      <a:pPr algn="ctr" fontAlgn="b"/>
                      <a:r>
                        <a:rPr lang="tr-TR" sz="2200" b="1" kern="1200">
                          <a:solidFill>
                            <a:srgbClr val="2F303D"/>
                          </a:solidFill>
                          <a:effectLst/>
                          <a:latin typeface="+mn-lt"/>
                          <a:ea typeface="+mn-ea"/>
                          <a:cs typeface="+mn-cs"/>
                        </a:rPr>
                        <a:t>12.543.060</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200" b="1" kern="1200" dirty="0">
                          <a:solidFill>
                            <a:srgbClr val="2F303D"/>
                          </a:solidFill>
                          <a:effectLst/>
                          <a:latin typeface="+mn-lt"/>
                          <a:ea typeface="+mn-ea"/>
                          <a:cs typeface="+mn-cs"/>
                        </a:rPr>
                        <a:t>12.662.138</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ctr"/>
                      <a:r>
                        <a:rPr lang="tr-TR" sz="2200" b="1" kern="1200" dirty="0">
                          <a:solidFill>
                            <a:srgbClr val="2F303D"/>
                          </a:solidFill>
                          <a:effectLst/>
                          <a:latin typeface="+mn-lt"/>
                          <a:ea typeface="+mn-ea"/>
                          <a:cs typeface="+mn-cs"/>
                        </a:rPr>
                        <a:t>%0,9</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09243">
                <a:tc>
                  <a:txBody>
                    <a:bodyPr/>
                    <a:lstStyle/>
                    <a:p>
                      <a:pPr algn="l" fontAlgn="b"/>
                      <a:r>
                        <a:rPr lang="tr-TR" sz="2200" b="1" kern="1200" dirty="0">
                          <a:solidFill>
                            <a:srgbClr val="2F303D"/>
                          </a:solidFill>
                          <a:effectLst/>
                          <a:latin typeface="+mn-lt"/>
                          <a:ea typeface="+mn-ea"/>
                          <a:cs typeface="+mn-cs"/>
                        </a:rPr>
                        <a:t>ANKARA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accent5">
                        <a:lumMod val="20000"/>
                        <a:lumOff val="80000"/>
                      </a:schemeClr>
                    </a:solidFill>
                  </a:tcPr>
                </a:tc>
                <a:tc>
                  <a:txBody>
                    <a:bodyPr/>
                    <a:lstStyle/>
                    <a:p>
                      <a:pPr algn="ctr" fontAlgn="b"/>
                      <a:r>
                        <a:rPr lang="tr-TR" sz="2200" b="1" kern="1200">
                          <a:solidFill>
                            <a:srgbClr val="2F303D"/>
                          </a:solidFill>
                          <a:effectLst/>
                          <a:latin typeface="+mn-lt"/>
                          <a:ea typeface="+mn-ea"/>
                          <a:cs typeface="+mn-cs"/>
                        </a:rPr>
                        <a:t>10.375.149</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200" b="1" kern="1200" dirty="0">
                          <a:solidFill>
                            <a:srgbClr val="2F303D"/>
                          </a:solidFill>
                          <a:effectLst/>
                          <a:latin typeface="+mn-lt"/>
                          <a:ea typeface="+mn-ea"/>
                          <a:cs typeface="+mn-cs"/>
                        </a:rPr>
                        <a:t>11.056.187</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ctr"/>
                      <a:r>
                        <a:rPr lang="tr-TR" sz="2200" b="1" kern="1200" dirty="0">
                          <a:solidFill>
                            <a:srgbClr val="2F303D"/>
                          </a:solidFill>
                          <a:effectLst/>
                          <a:latin typeface="+mn-lt"/>
                          <a:ea typeface="+mn-ea"/>
                          <a:cs typeface="+mn-cs"/>
                        </a:rPr>
                        <a:t>%6,6</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8602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37883" y="262771"/>
            <a:ext cx="1102860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rgbClr val="002060"/>
                </a:solidFill>
                <a:effectLst/>
                <a:uLnTx/>
                <a:uFillTx/>
                <a:latin typeface="Calibri" panose="020F0502020204030204"/>
                <a:ea typeface="Times New Roman" panose="02020603050405020304" pitchFamily="18" charset="0"/>
                <a:cs typeface="+mn-cs"/>
              </a:rPr>
              <a:t>BURSA SEKTÖR BAZINDA İHRACAT- İLK 10 SEKTÖR </a:t>
            </a:r>
            <a:r>
              <a:rPr kumimoji="0" lang="tr-TR"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OCAK-KASIM /</a:t>
            </a:r>
            <a:r>
              <a:rPr kumimoji="0" lang="tr-TR" sz="2400" b="1" i="0" u="none" strike="noStrike" kern="1200" cap="none" spc="0" normalizeH="0" baseline="0" noProof="0" dirty="0" smtClean="0">
                <a:ln>
                  <a:noFill/>
                </a:ln>
                <a:solidFill>
                  <a:srgbClr val="002060"/>
                </a:solidFill>
                <a:effectLst/>
                <a:uLnTx/>
                <a:uFillTx/>
                <a:latin typeface="Calibri" panose="020F0502020204030204"/>
                <a:ea typeface="Times New Roman" panose="02020603050405020304" pitchFamily="18" charset="0"/>
                <a:cs typeface="+mn-cs"/>
              </a:rPr>
              <a:t> </a:t>
            </a:r>
            <a:r>
              <a:rPr kumimoji="0" lang="tr-TR" sz="2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(1000 $) </a:t>
            </a:r>
            <a:endParaRPr kumimoji="0" lang="tr-TR"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aphicFrame>
        <p:nvGraphicFramePr>
          <p:cNvPr id="6" name="Tablo 5"/>
          <p:cNvGraphicFramePr>
            <a:graphicFrameLocks noGrp="1"/>
          </p:cNvGraphicFramePr>
          <p:nvPr>
            <p:extLst/>
          </p:nvPr>
        </p:nvGraphicFramePr>
        <p:xfrm>
          <a:off x="437883" y="1017426"/>
          <a:ext cx="11116807" cy="5316873"/>
        </p:xfrm>
        <a:graphic>
          <a:graphicData uri="http://schemas.openxmlformats.org/drawingml/2006/table">
            <a:tbl>
              <a:tblPr firstRow="1" firstCol="1" bandRow="1">
                <a:tableStyleId>{5C22544A-7EE6-4342-B048-85BDC9FD1C3A}</a:tableStyleId>
              </a:tblPr>
              <a:tblGrid>
                <a:gridCol w="5169315">
                  <a:extLst>
                    <a:ext uri="{9D8B030D-6E8A-4147-A177-3AD203B41FA5}">
                      <a16:colId xmlns:a16="http://schemas.microsoft.com/office/drawing/2014/main" val="20000"/>
                    </a:ext>
                  </a:extLst>
                </a:gridCol>
                <a:gridCol w="1396270">
                  <a:extLst>
                    <a:ext uri="{9D8B030D-6E8A-4147-A177-3AD203B41FA5}">
                      <a16:colId xmlns:a16="http://schemas.microsoft.com/office/drawing/2014/main" val="20001"/>
                    </a:ext>
                  </a:extLst>
                </a:gridCol>
                <a:gridCol w="1651957">
                  <a:extLst>
                    <a:ext uri="{9D8B030D-6E8A-4147-A177-3AD203B41FA5}">
                      <a16:colId xmlns:a16="http://schemas.microsoft.com/office/drawing/2014/main" val="20002"/>
                    </a:ext>
                  </a:extLst>
                </a:gridCol>
                <a:gridCol w="1658629">
                  <a:extLst>
                    <a:ext uri="{9D8B030D-6E8A-4147-A177-3AD203B41FA5}">
                      <a16:colId xmlns:a16="http://schemas.microsoft.com/office/drawing/2014/main" val="20003"/>
                    </a:ext>
                  </a:extLst>
                </a:gridCol>
                <a:gridCol w="1240636">
                  <a:extLst>
                    <a:ext uri="{9D8B030D-6E8A-4147-A177-3AD203B41FA5}">
                      <a16:colId xmlns:a16="http://schemas.microsoft.com/office/drawing/2014/main" val="20004"/>
                    </a:ext>
                  </a:extLst>
                </a:gridCol>
              </a:tblGrid>
              <a:tr h="455723">
                <a:tc gridSpan="5">
                  <a:txBody>
                    <a:bodyPr/>
                    <a:lstStyle/>
                    <a:p>
                      <a:pPr algn="ctr">
                        <a:lnSpc>
                          <a:spcPct val="107000"/>
                        </a:lnSpc>
                        <a:spcAft>
                          <a:spcPts val="0"/>
                        </a:spcAft>
                      </a:pPr>
                      <a:r>
                        <a:rPr lang="tr-TR" sz="2000" b="1" dirty="0" smtClean="0">
                          <a:solidFill>
                            <a:schemeClr val="bg1"/>
                          </a:solidFill>
                          <a:effectLst/>
                        </a:rPr>
                        <a:t>OCAK-</a:t>
                      </a:r>
                      <a:r>
                        <a:rPr lang="tr-TR" sz="2000" b="1" baseline="0" dirty="0" smtClean="0">
                          <a:solidFill>
                            <a:schemeClr val="bg1"/>
                          </a:solidFill>
                          <a:effectLst/>
                        </a:rPr>
                        <a:t> KASIM</a:t>
                      </a: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hMerge="1">
                  <a:txBody>
                    <a:bodyPr/>
                    <a:lstStyle/>
                    <a:p>
                      <a:pPr>
                        <a:lnSpc>
                          <a:spcPct val="107000"/>
                        </a:lnSpc>
                        <a:spcAft>
                          <a:spcPts val="0"/>
                        </a:spcAft>
                      </a:pP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b">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hMerge="1">
                  <a:txBody>
                    <a:bodyPr/>
                    <a:lstStyle/>
                    <a:p>
                      <a:pPr algn="ctr">
                        <a:lnSpc>
                          <a:spcPct val="107000"/>
                        </a:lnSpc>
                        <a:spcAft>
                          <a:spcPts val="0"/>
                        </a:spcAft>
                      </a:pP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468960">
                <a:tc>
                  <a:txBody>
                    <a:bodyPr/>
                    <a:lstStyle/>
                    <a:p>
                      <a:pPr algn="l">
                        <a:lnSpc>
                          <a:spcPct val="107000"/>
                        </a:lnSpc>
                        <a:spcAft>
                          <a:spcPts val="0"/>
                        </a:spcAft>
                      </a:pPr>
                      <a:r>
                        <a:rPr lang="tr-TR" sz="2000" b="1" dirty="0">
                          <a:solidFill>
                            <a:schemeClr val="bg1"/>
                          </a:solidFill>
                          <a:effectLst/>
                        </a:rPr>
                        <a:t>SEKTÖR</a:t>
                      </a: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000" b="1" dirty="0">
                          <a:solidFill>
                            <a:schemeClr val="bg1"/>
                          </a:solidFill>
                          <a:effectLst/>
                        </a:rPr>
                        <a:t>ILLER</a:t>
                      </a: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000" b="1" dirty="0" smtClean="0">
                          <a:solidFill>
                            <a:schemeClr val="bg1"/>
                          </a:solidFill>
                          <a:effectLst/>
                        </a:rPr>
                        <a:t>2022</a:t>
                      </a: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000" b="1" dirty="0" smtClean="0">
                          <a:solidFill>
                            <a:schemeClr val="bg1"/>
                          </a:solidFill>
                          <a:effectLst/>
                        </a:rPr>
                        <a:t>2023</a:t>
                      </a: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000" b="1" dirty="0">
                          <a:solidFill>
                            <a:schemeClr val="bg1"/>
                          </a:solidFill>
                          <a:effectLst/>
                        </a:rPr>
                        <a:t>DEĞ.</a:t>
                      </a:r>
                      <a:endParaRPr lang="tr-T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52" marR="38652"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002060"/>
                    </a:solidFill>
                  </a:tcPr>
                </a:tc>
                <a:extLst>
                  <a:ext uri="{0D108BD9-81ED-4DB2-BD59-A6C34878D82A}">
                    <a16:rowId xmlns:a16="http://schemas.microsoft.com/office/drawing/2014/main" val="10001"/>
                  </a:ext>
                </a:extLst>
              </a:tr>
              <a:tr h="439219">
                <a:tc>
                  <a:txBody>
                    <a:bodyPr/>
                    <a:lstStyle/>
                    <a:p>
                      <a:pPr algn="l" fontAlgn="b"/>
                      <a:r>
                        <a:rPr lang="tr-TR" sz="2000" b="0" i="0" u="none" strike="noStrike" kern="1200" dirty="0">
                          <a:solidFill>
                            <a:srgbClr val="002060"/>
                          </a:solidFill>
                          <a:effectLst/>
                          <a:latin typeface="+mn-lt"/>
                          <a:ea typeface="+mn-ea"/>
                          <a:cs typeface="+mn-cs"/>
                        </a:rPr>
                        <a:t> Otomotiv Endüstrisi</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5.910.706</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6.559.154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a:solidFill>
                            <a:srgbClr val="002060"/>
                          </a:solidFill>
                          <a:effectLst/>
                          <a:latin typeface="+mn-lt"/>
                          <a:ea typeface="+mn-ea"/>
                          <a:cs typeface="+mn-cs"/>
                        </a:rPr>
                        <a:t>%11,0</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2"/>
                  </a:ext>
                </a:extLst>
              </a:tr>
              <a:tr h="439219">
                <a:tc>
                  <a:txBody>
                    <a:bodyPr/>
                    <a:lstStyle/>
                    <a:p>
                      <a:pPr algn="l" fontAlgn="b"/>
                      <a:r>
                        <a:rPr lang="tr-TR" sz="2000" b="0" i="0" u="none" strike="noStrike" kern="1200" dirty="0">
                          <a:solidFill>
                            <a:srgbClr val="002060"/>
                          </a:solidFill>
                          <a:effectLst/>
                          <a:latin typeface="+mn-lt"/>
                          <a:ea typeface="+mn-ea"/>
                          <a:cs typeface="+mn-cs"/>
                        </a:rPr>
                        <a:t> </a:t>
                      </a:r>
                      <a:r>
                        <a:rPr lang="tr-TR" sz="2000" b="0" i="0" u="none" strike="noStrike" kern="1200" dirty="0" smtClean="0">
                          <a:solidFill>
                            <a:srgbClr val="002060"/>
                          </a:solidFill>
                          <a:effectLst/>
                          <a:latin typeface="+mn-lt"/>
                          <a:ea typeface="+mn-ea"/>
                          <a:cs typeface="+mn-cs"/>
                        </a:rPr>
                        <a:t>Hazır Giyim </a:t>
                      </a:r>
                      <a:r>
                        <a:rPr lang="tr-TR" sz="2000" b="0" i="0" u="none" strike="noStrike" kern="1200" dirty="0">
                          <a:solidFill>
                            <a:srgbClr val="002060"/>
                          </a:solidFill>
                          <a:effectLst/>
                          <a:latin typeface="+mn-lt"/>
                          <a:ea typeface="+mn-ea"/>
                          <a:cs typeface="+mn-cs"/>
                        </a:rPr>
                        <a:t>ve Konfeksiyon </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1.572.002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1.451.598</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a:solidFill>
                            <a:srgbClr val="002060"/>
                          </a:solidFill>
                          <a:effectLst/>
                          <a:latin typeface="+mn-lt"/>
                          <a:ea typeface="+mn-ea"/>
                          <a:cs typeface="+mn-cs"/>
                        </a:rPr>
                        <a:t>-%7,7</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3"/>
                  </a:ext>
                </a:extLst>
              </a:tr>
              <a:tr h="439219">
                <a:tc>
                  <a:txBody>
                    <a:bodyPr/>
                    <a:lstStyle/>
                    <a:p>
                      <a:pPr algn="l" fontAlgn="b"/>
                      <a:r>
                        <a:rPr lang="tr-TR" sz="2000" b="0" i="0" u="none" strike="noStrike" kern="1200" dirty="0">
                          <a:solidFill>
                            <a:srgbClr val="002060"/>
                          </a:solidFill>
                          <a:effectLst/>
                          <a:latin typeface="+mn-lt"/>
                          <a:ea typeface="+mn-ea"/>
                          <a:cs typeface="+mn-cs"/>
                        </a:rPr>
                        <a:t> Makine ve Aksamları</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1.140.576</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1.277.814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a:solidFill>
                            <a:srgbClr val="002060"/>
                          </a:solidFill>
                          <a:effectLst/>
                          <a:latin typeface="+mn-lt"/>
                          <a:ea typeface="+mn-ea"/>
                          <a:cs typeface="+mn-cs"/>
                        </a:rPr>
                        <a:t>%12,0</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4"/>
                  </a:ext>
                </a:extLst>
              </a:tr>
              <a:tr h="439219">
                <a:tc>
                  <a:txBody>
                    <a:bodyPr/>
                    <a:lstStyle/>
                    <a:p>
                      <a:pPr algn="l" fontAlgn="b"/>
                      <a:r>
                        <a:rPr lang="tr-TR" sz="2000" b="0" i="0" u="none" strike="noStrike" kern="1200" dirty="0">
                          <a:solidFill>
                            <a:srgbClr val="002060"/>
                          </a:solidFill>
                          <a:effectLst/>
                          <a:latin typeface="+mn-lt"/>
                          <a:ea typeface="+mn-ea"/>
                          <a:cs typeface="+mn-cs"/>
                        </a:rPr>
                        <a:t> Tekstil ve Hammaddeleri</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1.157.365</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1.158.163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a:solidFill>
                            <a:srgbClr val="002060"/>
                          </a:solidFill>
                          <a:effectLst/>
                          <a:latin typeface="+mn-lt"/>
                          <a:ea typeface="+mn-ea"/>
                          <a:cs typeface="+mn-cs"/>
                        </a:rPr>
                        <a:t>%0,1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5"/>
                  </a:ext>
                </a:extLst>
              </a:tr>
              <a:tr h="439219">
                <a:tc>
                  <a:txBody>
                    <a:bodyPr/>
                    <a:lstStyle/>
                    <a:p>
                      <a:pPr algn="l" fontAlgn="b"/>
                      <a:r>
                        <a:rPr lang="tr-TR" sz="2000" b="0" i="0" u="none" strike="noStrike" kern="1200" dirty="0">
                          <a:solidFill>
                            <a:srgbClr val="002060"/>
                          </a:solidFill>
                          <a:effectLst/>
                          <a:latin typeface="+mn-lt"/>
                          <a:ea typeface="+mn-ea"/>
                          <a:cs typeface="+mn-cs"/>
                        </a:rPr>
                        <a:t> Çelik</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1.182.564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895.007</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dirty="0">
                          <a:solidFill>
                            <a:srgbClr val="002060"/>
                          </a:solidFill>
                          <a:effectLst/>
                          <a:latin typeface="+mn-lt"/>
                          <a:ea typeface="+mn-ea"/>
                          <a:cs typeface="+mn-cs"/>
                        </a:rPr>
                        <a:t>-%24,3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6"/>
                  </a:ext>
                </a:extLst>
              </a:tr>
              <a:tr h="439219">
                <a:tc>
                  <a:txBody>
                    <a:bodyPr/>
                    <a:lstStyle/>
                    <a:p>
                      <a:pPr algn="l" fontAlgn="b"/>
                      <a:r>
                        <a:rPr lang="tr-TR" sz="2000" b="0" i="0" u="none" strike="noStrike" kern="1200" dirty="0">
                          <a:solidFill>
                            <a:srgbClr val="002060"/>
                          </a:solidFill>
                          <a:effectLst/>
                          <a:latin typeface="+mn-lt"/>
                          <a:ea typeface="+mn-ea"/>
                          <a:cs typeface="+mn-cs"/>
                        </a:rPr>
                        <a:t> Mobilya, Kağıt ve Orman Ürünleri</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799.394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775.054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dirty="0">
                          <a:solidFill>
                            <a:srgbClr val="002060"/>
                          </a:solidFill>
                          <a:effectLst/>
                          <a:latin typeface="+mn-lt"/>
                          <a:ea typeface="+mn-ea"/>
                          <a:cs typeface="+mn-cs"/>
                        </a:rPr>
                        <a:t>-%3,0</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7"/>
                  </a:ext>
                </a:extLst>
              </a:tr>
              <a:tr h="439219">
                <a:tc>
                  <a:txBody>
                    <a:bodyPr/>
                    <a:lstStyle/>
                    <a:p>
                      <a:pPr algn="l" fontAlgn="b"/>
                      <a:r>
                        <a:rPr lang="tr-TR" sz="2000" b="0" i="0" u="none" strike="noStrike" kern="1200" dirty="0">
                          <a:solidFill>
                            <a:srgbClr val="002060"/>
                          </a:solidFill>
                          <a:effectLst/>
                          <a:latin typeface="+mn-lt"/>
                          <a:ea typeface="+mn-ea"/>
                          <a:cs typeface="+mn-cs"/>
                        </a:rPr>
                        <a:t> Kimyevi Maddeler ve Mamulleri  </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718.724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659.017</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dirty="0">
                          <a:solidFill>
                            <a:srgbClr val="002060"/>
                          </a:solidFill>
                          <a:effectLst/>
                          <a:latin typeface="+mn-lt"/>
                          <a:ea typeface="+mn-ea"/>
                          <a:cs typeface="+mn-cs"/>
                        </a:rPr>
                        <a:t>-%8,3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8"/>
                  </a:ext>
                </a:extLst>
              </a:tr>
              <a:tr h="439219">
                <a:tc>
                  <a:txBody>
                    <a:bodyPr/>
                    <a:lstStyle/>
                    <a:p>
                      <a:pPr algn="l" fontAlgn="b"/>
                      <a:r>
                        <a:rPr lang="tr-TR" sz="2000" b="0" i="0" u="none" strike="noStrike" kern="1200" dirty="0">
                          <a:solidFill>
                            <a:srgbClr val="002060"/>
                          </a:solidFill>
                          <a:effectLst/>
                          <a:latin typeface="+mn-lt"/>
                          <a:ea typeface="+mn-ea"/>
                          <a:cs typeface="+mn-cs"/>
                        </a:rPr>
                        <a:t> Demir ve Demir Dışı Metaller </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669.490</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589.134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dirty="0">
                          <a:solidFill>
                            <a:srgbClr val="002060"/>
                          </a:solidFill>
                          <a:effectLst/>
                          <a:latin typeface="+mn-lt"/>
                          <a:ea typeface="+mn-ea"/>
                          <a:cs typeface="+mn-cs"/>
                        </a:rPr>
                        <a:t>-%12,0</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09"/>
                  </a:ext>
                </a:extLst>
              </a:tr>
              <a:tr h="439219">
                <a:tc>
                  <a:txBody>
                    <a:bodyPr/>
                    <a:lstStyle/>
                    <a:p>
                      <a:pPr algn="l" fontAlgn="b"/>
                      <a:r>
                        <a:rPr lang="tr-TR" sz="2000" b="0" i="0" u="none" strike="noStrike" kern="1200" dirty="0">
                          <a:solidFill>
                            <a:srgbClr val="002060"/>
                          </a:solidFill>
                          <a:effectLst/>
                          <a:latin typeface="+mn-lt"/>
                          <a:ea typeface="+mn-ea"/>
                          <a:cs typeface="+mn-cs"/>
                        </a:rPr>
                        <a:t> İklimlendirme Sanayii</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450.697</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dirty="0">
                          <a:solidFill>
                            <a:srgbClr val="002060"/>
                          </a:solidFill>
                          <a:effectLst/>
                          <a:latin typeface="+mn-lt"/>
                          <a:ea typeface="+mn-ea"/>
                          <a:cs typeface="+mn-cs"/>
                        </a:rPr>
                        <a:t>488.510</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dirty="0">
                          <a:solidFill>
                            <a:srgbClr val="002060"/>
                          </a:solidFill>
                          <a:effectLst/>
                          <a:latin typeface="+mn-lt"/>
                          <a:ea typeface="+mn-ea"/>
                          <a:cs typeface="+mn-cs"/>
                        </a:rPr>
                        <a:t>%8,4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10"/>
                  </a:ext>
                </a:extLst>
              </a:tr>
              <a:tr h="439219">
                <a:tc>
                  <a:txBody>
                    <a:bodyPr/>
                    <a:lstStyle/>
                    <a:p>
                      <a:pPr algn="l" fontAlgn="b"/>
                      <a:r>
                        <a:rPr lang="tr-TR" sz="2000" b="0" i="0" u="none" strike="noStrike" kern="1200" dirty="0">
                          <a:solidFill>
                            <a:srgbClr val="002060"/>
                          </a:solidFill>
                          <a:effectLst/>
                          <a:latin typeface="+mn-lt"/>
                          <a:ea typeface="+mn-ea"/>
                          <a:cs typeface="+mn-cs"/>
                        </a:rPr>
                        <a:t> Elektrik ve Elektronik</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algn="ctr" fontAlgn="b"/>
                      <a:r>
                        <a:rPr lang="tr-TR" sz="2000" b="1" i="0" u="none" strike="noStrike" kern="1200" dirty="0">
                          <a:solidFill>
                            <a:srgbClr val="002060"/>
                          </a:solidFill>
                          <a:effectLst/>
                          <a:latin typeface="+mn-lt"/>
                          <a:ea typeface="+mn-ea"/>
                          <a:cs typeface="+mn-cs"/>
                        </a:rPr>
                        <a:t>BURSA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171.314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b"/>
                      <a:r>
                        <a:rPr lang="tr-TR" sz="2000" b="0" i="0" u="none" strike="noStrike" kern="1200">
                          <a:solidFill>
                            <a:srgbClr val="002060"/>
                          </a:solidFill>
                          <a:effectLst/>
                          <a:latin typeface="+mn-lt"/>
                          <a:ea typeface="+mn-ea"/>
                          <a:cs typeface="+mn-cs"/>
                        </a:rPr>
                        <a:t>197.723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a:txBody>
                    <a:bodyPr/>
                    <a:lstStyle/>
                    <a:p>
                      <a:pPr algn="ctr" fontAlgn="ctr"/>
                      <a:r>
                        <a:rPr lang="tr-TR" sz="2000" b="0" i="0" u="none" strike="noStrike" kern="1200" dirty="0">
                          <a:solidFill>
                            <a:srgbClr val="002060"/>
                          </a:solidFill>
                          <a:effectLst/>
                          <a:latin typeface="+mn-lt"/>
                          <a:ea typeface="+mn-ea"/>
                          <a:cs typeface="+mn-cs"/>
                        </a:rPr>
                        <a:t>%15,4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926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5" name="5 Metin kutusu"/>
          <p:cNvSpPr txBox="1"/>
          <p:nvPr/>
        </p:nvSpPr>
        <p:spPr>
          <a:xfrm>
            <a:off x="981777" y="2999320"/>
            <a:ext cx="9846645" cy="1138773"/>
          </a:xfrm>
          <a:prstGeom prst="rect">
            <a:avLst/>
          </a:prstGeom>
          <a:solidFill>
            <a:schemeClr val="tx1"/>
          </a:solidFill>
          <a:ln w="76200">
            <a:solidFill>
              <a:schemeClr val="bg1">
                <a:lumMod val="50000"/>
                <a:lumOff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3400" b="1" i="0" u="none" strike="noStrike" kern="1200" cap="none" spc="-150" normalizeH="0" baseline="0" noProof="0" dirty="0" smtClean="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UTİB </a:t>
            </a:r>
            <a:r>
              <a:rPr kumimoji="0" lang="tr-TR" sz="3400" b="1" i="0" u="none" strike="noStrike" kern="1200" cap="none" spc="-15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Yönetim Kurulu </a:t>
            </a:r>
            <a:r>
              <a:rPr kumimoji="0" lang="tr-TR" sz="3400" b="1" i="0" u="none" strike="noStrike" kern="1200" cap="none" spc="-150" normalizeH="0" baseline="0" noProof="0" dirty="0" smtClean="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Toplantısı İstatistik Sunumu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3400" b="1" i="0" u="none" strike="noStrike" kern="1200" cap="none" spc="-150" normalizeH="0" baseline="0" noProof="0" dirty="0" smtClean="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ARALIK 2023</a:t>
            </a:r>
            <a:endParaRPr kumimoji="0" lang="tr-TR" sz="3400" b="1" i="0" u="none" strike="noStrike" kern="1200" cap="none" spc="-15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9" name="6 Metin kutusu"/>
          <p:cNvSpPr txBox="1"/>
          <p:nvPr/>
        </p:nvSpPr>
        <p:spPr>
          <a:xfrm>
            <a:off x="10660270" y="6479933"/>
            <a:ext cx="1418123" cy="276999"/>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(Hizmete </a:t>
            </a:r>
            <a:r>
              <a:rPr kumimoji="0" lang="tr-TR" sz="1200" b="1"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Özeldir)</a:t>
            </a:r>
            <a:endParaRPr kumimoji="0" lang="tr-TR" sz="1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grpSp>
        <p:nvGrpSpPr>
          <p:cNvPr id="2" name="Grup 1"/>
          <p:cNvGrpSpPr/>
          <p:nvPr/>
        </p:nvGrpSpPr>
        <p:grpSpPr>
          <a:xfrm>
            <a:off x="3868871" y="1672407"/>
            <a:ext cx="3537564" cy="1133884"/>
            <a:chOff x="2125167" y="171633"/>
            <a:chExt cx="3537564" cy="1133884"/>
          </a:xfrm>
        </p:grpSpPr>
        <p:sp>
          <p:nvSpPr>
            <p:cNvPr id="11" name="Dikdörtgen 10"/>
            <p:cNvSpPr/>
            <p:nvPr/>
          </p:nvSpPr>
          <p:spPr>
            <a:xfrm>
              <a:off x="2125167" y="171633"/>
              <a:ext cx="3537564" cy="1133884"/>
            </a:xfrm>
            <a:prstGeom prst="rect">
              <a:avLst/>
            </a:prstGeom>
            <a:solidFill>
              <a:schemeClr val="tx1"/>
            </a:solidFill>
            <a:ln w="76200">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2976"/>
            <p:cNvGrpSpPr/>
            <p:nvPr/>
          </p:nvGrpSpPr>
          <p:grpSpPr>
            <a:xfrm>
              <a:off x="2291317" y="226538"/>
              <a:ext cx="3141909" cy="1019735"/>
              <a:chOff x="0" y="0"/>
              <a:chExt cx="4288143" cy="1636452"/>
            </a:xfrm>
          </p:grpSpPr>
          <p:sp>
            <p:nvSpPr>
              <p:cNvPr id="13" name="Shape 105"/>
              <p:cNvSpPr/>
              <p:nvPr/>
            </p:nvSpPr>
            <p:spPr>
              <a:xfrm>
                <a:off x="112" y="844924"/>
                <a:ext cx="1801343" cy="334912"/>
              </a:xfrm>
              <a:custGeom>
                <a:avLst/>
                <a:gdLst/>
                <a:ahLst/>
                <a:cxnLst/>
                <a:rect l="0" t="0" r="0" b="0"/>
                <a:pathLst>
                  <a:path w="1801343" h="334912">
                    <a:moveTo>
                      <a:pt x="898995" y="0"/>
                    </a:moveTo>
                    <a:cubicBezTo>
                      <a:pt x="1307656" y="0"/>
                      <a:pt x="1801343" y="334912"/>
                      <a:pt x="1801343" y="334912"/>
                    </a:cubicBezTo>
                    <a:lnTo>
                      <a:pt x="898995" y="331267"/>
                    </a:lnTo>
                    <a:lnTo>
                      <a:pt x="0" y="334912"/>
                    </a:lnTo>
                    <a:cubicBezTo>
                      <a:pt x="0" y="334912"/>
                      <a:pt x="478244" y="0"/>
                      <a:pt x="898995" y="0"/>
                    </a:cubicBezTo>
                    <a:close/>
                  </a:path>
                </a:pathLst>
              </a:custGeom>
              <a:ln w="0" cap="flat">
                <a:miter lim="127000"/>
              </a:ln>
            </p:spPr>
            <p:style>
              <a:lnRef idx="0">
                <a:srgbClr val="000000">
                  <a:alpha val="0"/>
                </a:srgbClr>
              </a:lnRef>
              <a:fillRef idx="1">
                <a:srgbClr val="BED131"/>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hape 106"/>
              <p:cNvSpPr/>
              <p:nvPr/>
            </p:nvSpPr>
            <p:spPr>
              <a:xfrm>
                <a:off x="0" y="713463"/>
                <a:ext cx="1802219" cy="467461"/>
              </a:xfrm>
              <a:custGeom>
                <a:avLst/>
                <a:gdLst/>
                <a:ahLst/>
                <a:cxnLst/>
                <a:rect l="0" t="0" r="0" b="0"/>
                <a:pathLst>
                  <a:path w="1802219" h="467461">
                    <a:moveTo>
                      <a:pt x="888517" y="0"/>
                    </a:moveTo>
                    <a:cubicBezTo>
                      <a:pt x="1325804" y="0"/>
                      <a:pt x="1802219" y="467461"/>
                      <a:pt x="1802219" y="467461"/>
                    </a:cubicBezTo>
                    <a:cubicBezTo>
                      <a:pt x="1587195" y="337464"/>
                      <a:pt x="1241234" y="236703"/>
                      <a:pt x="887336" y="241414"/>
                    </a:cubicBezTo>
                    <a:cubicBezTo>
                      <a:pt x="552348" y="245961"/>
                      <a:pt x="231280" y="326644"/>
                      <a:pt x="0" y="466496"/>
                    </a:cubicBezTo>
                    <a:cubicBezTo>
                      <a:pt x="0" y="466496"/>
                      <a:pt x="480924" y="0"/>
                      <a:pt x="888517" y="0"/>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Shape 107"/>
              <p:cNvSpPr/>
              <p:nvPr/>
            </p:nvSpPr>
            <p:spPr>
              <a:xfrm>
                <a:off x="138968" y="0"/>
                <a:ext cx="1523174" cy="864172"/>
              </a:xfrm>
              <a:custGeom>
                <a:avLst/>
                <a:gdLst/>
                <a:ahLst/>
                <a:cxnLst/>
                <a:rect l="0" t="0" r="0" b="0"/>
                <a:pathLst>
                  <a:path w="1523174" h="864172">
                    <a:moveTo>
                      <a:pt x="761556" y="3404"/>
                    </a:moveTo>
                    <a:cubicBezTo>
                      <a:pt x="899998" y="0"/>
                      <a:pt x="1072375" y="205207"/>
                      <a:pt x="1210132" y="380302"/>
                    </a:cubicBezTo>
                    <a:cubicBezTo>
                      <a:pt x="1380782" y="594716"/>
                      <a:pt x="1523174" y="864172"/>
                      <a:pt x="1523174" y="864172"/>
                    </a:cubicBezTo>
                    <a:cubicBezTo>
                      <a:pt x="1398702" y="703834"/>
                      <a:pt x="1319352" y="583108"/>
                      <a:pt x="1177811" y="443040"/>
                    </a:cubicBezTo>
                    <a:cubicBezTo>
                      <a:pt x="975703" y="242913"/>
                      <a:pt x="844893" y="182144"/>
                      <a:pt x="761556" y="180632"/>
                    </a:cubicBezTo>
                    <a:cubicBezTo>
                      <a:pt x="678066" y="182144"/>
                      <a:pt x="547408" y="242913"/>
                      <a:pt x="345262" y="443040"/>
                    </a:cubicBezTo>
                    <a:cubicBezTo>
                      <a:pt x="203810" y="583108"/>
                      <a:pt x="124371" y="703834"/>
                      <a:pt x="0" y="864172"/>
                    </a:cubicBezTo>
                    <a:cubicBezTo>
                      <a:pt x="0" y="864172"/>
                      <a:pt x="142316" y="594716"/>
                      <a:pt x="312915" y="380302"/>
                    </a:cubicBezTo>
                    <a:cubicBezTo>
                      <a:pt x="450647" y="205207"/>
                      <a:pt x="623011" y="0"/>
                      <a:pt x="761556" y="3404"/>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Shape 108"/>
              <p:cNvSpPr/>
              <p:nvPr/>
            </p:nvSpPr>
            <p:spPr>
              <a:xfrm>
                <a:off x="38881" y="343366"/>
                <a:ext cx="1723288" cy="735787"/>
              </a:xfrm>
              <a:custGeom>
                <a:avLst/>
                <a:gdLst/>
                <a:ahLst/>
                <a:cxnLst/>
                <a:rect l="0" t="0" r="0" b="0"/>
                <a:pathLst>
                  <a:path w="1723288" h="735787">
                    <a:moveTo>
                      <a:pt x="856768" y="0"/>
                    </a:moveTo>
                    <a:cubicBezTo>
                      <a:pt x="1029513" y="1244"/>
                      <a:pt x="1252639" y="188875"/>
                      <a:pt x="1437335" y="388176"/>
                    </a:cubicBezTo>
                    <a:cubicBezTo>
                      <a:pt x="1615224" y="580314"/>
                      <a:pt x="1723288" y="735787"/>
                      <a:pt x="1723288" y="735787"/>
                    </a:cubicBezTo>
                    <a:cubicBezTo>
                      <a:pt x="1503616" y="508457"/>
                      <a:pt x="1113003" y="206705"/>
                      <a:pt x="856768" y="209004"/>
                    </a:cubicBezTo>
                    <a:cubicBezTo>
                      <a:pt x="593408" y="211417"/>
                      <a:pt x="221361" y="506768"/>
                      <a:pt x="0" y="735787"/>
                    </a:cubicBezTo>
                    <a:cubicBezTo>
                      <a:pt x="0" y="735787"/>
                      <a:pt x="108026" y="580314"/>
                      <a:pt x="285979" y="388176"/>
                    </a:cubicBezTo>
                    <a:cubicBezTo>
                      <a:pt x="470637" y="188875"/>
                      <a:pt x="680263" y="2388"/>
                      <a:pt x="856768" y="0"/>
                    </a:cubicBezTo>
                    <a:close/>
                  </a:path>
                </a:pathLst>
              </a:custGeom>
              <a:ln w="0" cap="flat">
                <a:miter lim="127000"/>
              </a:ln>
            </p:spPr>
            <p:style>
              <a:lnRef idx="0">
                <a:srgbClr val="000000">
                  <a:alpha val="0"/>
                </a:srgbClr>
              </a:lnRef>
              <a:fillRef idx="1">
                <a:srgbClr val="70AA3A"/>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Shape 3014"/>
              <p:cNvSpPr/>
              <p:nvPr/>
            </p:nvSpPr>
            <p:spPr>
              <a:xfrm>
                <a:off x="3821976" y="784103"/>
                <a:ext cx="142735" cy="75209"/>
              </a:xfrm>
              <a:custGeom>
                <a:avLst/>
                <a:gdLst/>
                <a:ahLst/>
                <a:cxnLst/>
                <a:rect l="0" t="0" r="0" b="0"/>
                <a:pathLst>
                  <a:path w="142735" h="75209">
                    <a:moveTo>
                      <a:pt x="0" y="0"/>
                    </a:moveTo>
                    <a:lnTo>
                      <a:pt x="142735" y="0"/>
                    </a:lnTo>
                    <a:lnTo>
                      <a:pt x="142735" y="75209"/>
                    </a:lnTo>
                    <a:lnTo>
                      <a:pt x="0" y="7520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Shape 110"/>
              <p:cNvSpPr/>
              <p:nvPr/>
            </p:nvSpPr>
            <p:spPr>
              <a:xfrm>
                <a:off x="3643351" y="498277"/>
                <a:ext cx="321361" cy="665759"/>
              </a:xfrm>
              <a:custGeom>
                <a:avLst/>
                <a:gdLst/>
                <a:ahLst/>
                <a:cxnLst/>
                <a:rect l="0" t="0" r="0" b="0"/>
                <a:pathLst>
                  <a:path w="321361" h="665759">
                    <a:moveTo>
                      <a:pt x="0" y="0"/>
                    </a:moveTo>
                    <a:lnTo>
                      <a:pt x="88011" y="0"/>
                    </a:lnTo>
                    <a:lnTo>
                      <a:pt x="88570" y="0"/>
                    </a:lnTo>
                    <a:lnTo>
                      <a:pt x="321361" y="0"/>
                    </a:lnTo>
                    <a:lnTo>
                      <a:pt x="321361" y="74130"/>
                    </a:lnTo>
                    <a:lnTo>
                      <a:pt x="167526" y="74130"/>
                    </a:lnTo>
                    <a:lnTo>
                      <a:pt x="88570" y="74130"/>
                    </a:lnTo>
                    <a:lnTo>
                      <a:pt x="88011" y="532651"/>
                    </a:lnTo>
                    <a:lnTo>
                      <a:pt x="89560" y="591071"/>
                    </a:lnTo>
                    <a:lnTo>
                      <a:pt x="321361" y="591071"/>
                    </a:lnTo>
                    <a:lnTo>
                      <a:pt x="321361" y="665759"/>
                    </a:lnTo>
                    <a:lnTo>
                      <a:pt x="0" y="665759"/>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Shape 3015"/>
              <p:cNvSpPr/>
              <p:nvPr/>
            </p:nvSpPr>
            <p:spPr>
              <a:xfrm>
                <a:off x="3387611" y="498277"/>
                <a:ext cx="89929" cy="665759"/>
              </a:xfrm>
              <a:custGeom>
                <a:avLst/>
                <a:gdLst/>
                <a:ahLst/>
                <a:cxnLst/>
                <a:rect l="0" t="0" r="0" b="0"/>
                <a:pathLst>
                  <a:path w="89929" h="665759">
                    <a:moveTo>
                      <a:pt x="0" y="0"/>
                    </a:moveTo>
                    <a:lnTo>
                      <a:pt x="89929" y="0"/>
                    </a:lnTo>
                    <a:lnTo>
                      <a:pt x="89929" y="665759"/>
                    </a:lnTo>
                    <a:lnTo>
                      <a:pt x="0" y="66575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Shape 112"/>
              <p:cNvSpPr/>
              <p:nvPr/>
            </p:nvSpPr>
            <p:spPr>
              <a:xfrm>
                <a:off x="2679040" y="498277"/>
                <a:ext cx="552742" cy="665759"/>
              </a:xfrm>
              <a:custGeom>
                <a:avLst/>
                <a:gdLst/>
                <a:ahLst/>
                <a:cxnLst/>
                <a:rect l="0" t="0" r="0" b="0"/>
                <a:pathLst>
                  <a:path w="552742" h="665759">
                    <a:moveTo>
                      <a:pt x="0" y="0"/>
                    </a:moveTo>
                    <a:lnTo>
                      <a:pt x="552742" y="0"/>
                    </a:lnTo>
                    <a:lnTo>
                      <a:pt x="552742" y="74740"/>
                    </a:lnTo>
                    <a:lnTo>
                      <a:pt x="314211" y="74740"/>
                    </a:lnTo>
                    <a:lnTo>
                      <a:pt x="314211" y="665759"/>
                    </a:lnTo>
                    <a:lnTo>
                      <a:pt x="238366" y="665759"/>
                    </a:lnTo>
                    <a:lnTo>
                      <a:pt x="238366" y="74740"/>
                    </a:lnTo>
                    <a:lnTo>
                      <a:pt x="0" y="74740"/>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Shape 113"/>
              <p:cNvSpPr/>
              <p:nvPr/>
            </p:nvSpPr>
            <p:spPr>
              <a:xfrm>
                <a:off x="2038071" y="498277"/>
                <a:ext cx="541338" cy="681571"/>
              </a:xfrm>
              <a:custGeom>
                <a:avLst/>
                <a:gdLst/>
                <a:ahLst/>
                <a:cxnLst/>
                <a:rect l="0" t="0" r="0" b="0"/>
                <a:pathLst>
                  <a:path w="541338" h="681571">
                    <a:moveTo>
                      <a:pt x="0" y="0"/>
                    </a:moveTo>
                    <a:lnTo>
                      <a:pt x="89281" y="0"/>
                    </a:lnTo>
                    <a:lnTo>
                      <a:pt x="89281" y="424396"/>
                    </a:lnTo>
                    <a:cubicBezTo>
                      <a:pt x="89281" y="483476"/>
                      <a:pt x="105511" y="528510"/>
                      <a:pt x="137439" y="559867"/>
                    </a:cubicBezTo>
                    <a:cubicBezTo>
                      <a:pt x="169913" y="591198"/>
                      <a:pt x="215976" y="606946"/>
                      <a:pt x="275425" y="606946"/>
                    </a:cubicBezTo>
                    <a:cubicBezTo>
                      <a:pt x="393128" y="606946"/>
                      <a:pt x="451853" y="546113"/>
                      <a:pt x="451853" y="424396"/>
                    </a:cubicBezTo>
                    <a:lnTo>
                      <a:pt x="451853" y="0"/>
                    </a:lnTo>
                    <a:lnTo>
                      <a:pt x="541338" y="0"/>
                    </a:lnTo>
                    <a:lnTo>
                      <a:pt x="541338" y="424396"/>
                    </a:lnTo>
                    <a:cubicBezTo>
                      <a:pt x="541338" y="508521"/>
                      <a:pt x="518414" y="572440"/>
                      <a:pt x="472555" y="616229"/>
                    </a:cubicBezTo>
                    <a:cubicBezTo>
                      <a:pt x="426631" y="659727"/>
                      <a:pt x="360896" y="681571"/>
                      <a:pt x="275425" y="681571"/>
                    </a:cubicBezTo>
                    <a:cubicBezTo>
                      <a:pt x="91783" y="681571"/>
                      <a:pt x="0" y="595884"/>
                      <a:pt x="0" y="424396"/>
                    </a:cubicBez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Shape 3016"/>
              <p:cNvSpPr/>
              <p:nvPr/>
            </p:nvSpPr>
            <p:spPr>
              <a:xfrm>
                <a:off x="3386963" y="371150"/>
                <a:ext cx="88468" cy="84709"/>
              </a:xfrm>
              <a:custGeom>
                <a:avLst/>
                <a:gdLst/>
                <a:ahLst/>
                <a:cxnLst/>
                <a:rect l="0" t="0" r="0" b="0"/>
                <a:pathLst>
                  <a:path w="88468" h="84709">
                    <a:moveTo>
                      <a:pt x="0" y="0"/>
                    </a:moveTo>
                    <a:lnTo>
                      <a:pt x="88468" y="0"/>
                    </a:lnTo>
                    <a:lnTo>
                      <a:pt x="88468" y="84709"/>
                    </a:lnTo>
                    <a:lnTo>
                      <a:pt x="0" y="84709"/>
                    </a:lnTo>
                    <a:lnTo>
                      <a:pt x="0" y="0"/>
                    </a:lnTo>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Shape 115"/>
              <p:cNvSpPr/>
              <p:nvPr/>
            </p:nvSpPr>
            <p:spPr>
              <a:xfrm>
                <a:off x="3964712" y="498277"/>
                <a:ext cx="323431" cy="665759"/>
              </a:xfrm>
              <a:custGeom>
                <a:avLst/>
                <a:gdLst/>
                <a:ahLst/>
                <a:cxnLst/>
                <a:rect l="0" t="0" r="0" b="0"/>
                <a:pathLst>
                  <a:path w="323431" h="665759">
                    <a:moveTo>
                      <a:pt x="0" y="0"/>
                    </a:moveTo>
                    <a:lnTo>
                      <a:pt x="37821" y="0"/>
                    </a:lnTo>
                    <a:cubicBezTo>
                      <a:pt x="129032" y="0"/>
                      <a:pt x="188265" y="8230"/>
                      <a:pt x="215900" y="24460"/>
                    </a:cubicBezTo>
                    <a:cubicBezTo>
                      <a:pt x="269341" y="55867"/>
                      <a:pt x="296037" y="102349"/>
                      <a:pt x="296037" y="163627"/>
                    </a:cubicBezTo>
                    <a:cubicBezTo>
                      <a:pt x="296037" y="236550"/>
                      <a:pt x="262649" y="286169"/>
                      <a:pt x="195757" y="312420"/>
                    </a:cubicBezTo>
                    <a:cubicBezTo>
                      <a:pt x="236398" y="322059"/>
                      <a:pt x="267779" y="340589"/>
                      <a:pt x="289763" y="369253"/>
                    </a:cubicBezTo>
                    <a:cubicBezTo>
                      <a:pt x="312229" y="397472"/>
                      <a:pt x="323431" y="432410"/>
                      <a:pt x="323431" y="474586"/>
                    </a:cubicBezTo>
                    <a:cubicBezTo>
                      <a:pt x="323431" y="532651"/>
                      <a:pt x="304406" y="579336"/>
                      <a:pt x="265989" y="614109"/>
                    </a:cubicBezTo>
                    <a:cubicBezTo>
                      <a:pt x="228054" y="648475"/>
                      <a:pt x="179400" y="665759"/>
                      <a:pt x="119647" y="665759"/>
                    </a:cubicBezTo>
                    <a:lnTo>
                      <a:pt x="0" y="665759"/>
                    </a:lnTo>
                    <a:lnTo>
                      <a:pt x="0" y="591071"/>
                    </a:lnTo>
                    <a:lnTo>
                      <a:pt x="107899" y="591071"/>
                    </a:lnTo>
                    <a:cubicBezTo>
                      <a:pt x="146063" y="591071"/>
                      <a:pt x="176707" y="580453"/>
                      <a:pt x="199275" y="559448"/>
                    </a:cubicBezTo>
                    <a:cubicBezTo>
                      <a:pt x="222047" y="538264"/>
                      <a:pt x="233350" y="508864"/>
                      <a:pt x="233350" y="471462"/>
                    </a:cubicBezTo>
                    <a:cubicBezTo>
                      <a:pt x="233350" y="397688"/>
                      <a:pt x="184709" y="361036"/>
                      <a:pt x="87084" y="361036"/>
                    </a:cubicBezTo>
                    <a:lnTo>
                      <a:pt x="0" y="361036"/>
                    </a:lnTo>
                    <a:lnTo>
                      <a:pt x="0" y="285826"/>
                    </a:lnTo>
                    <a:lnTo>
                      <a:pt x="61836" y="285826"/>
                    </a:lnTo>
                    <a:cubicBezTo>
                      <a:pt x="157581" y="285826"/>
                      <a:pt x="205587" y="250584"/>
                      <a:pt x="205587" y="179972"/>
                    </a:cubicBezTo>
                    <a:cubicBezTo>
                      <a:pt x="205587" y="137719"/>
                      <a:pt x="191402" y="108318"/>
                      <a:pt x="163157" y="91935"/>
                    </a:cubicBezTo>
                    <a:cubicBezTo>
                      <a:pt x="142113" y="80048"/>
                      <a:pt x="108356" y="74130"/>
                      <a:pt x="61836" y="74130"/>
                    </a:cubicBezTo>
                    <a:lnTo>
                      <a:pt x="0" y="74130"/>
                    </a:lnTo>
                    <a:lnTo>
                      <a:pt x="0" y="0"/>
                    </a:lnTo>
                    <a:close/>
                  </a:path>
                </a:pathLst>
              </a:custGeom>
              <a:ln w="0" cap="flat">
                <a:miter lim="127000"/>
              </a:ln>
            </p:spPr>
            <p:style>
              <a:lnRef idx="0">
                <a:srgbClr val="000000">
                  <a:alpha val="0"/>
                </a:srgbClr>
              </a:lnRef>
              <a:fillRef idx="1">
                <a:srgbClr val="0B5D94"/>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hape 116"/>
              <p:cNvSpPr/>
              <p:nvPr/>
            </p:nvSpPr>
            <p:spPr>
              <a:xfrm>
                <a:off x="10154" y="1449236"/>
                <a:ext cx="111557" cy="164147"/>
              </a:xfrm>
              <a:custGeom>
                <a:avLst/>
                <a:gdLst/>
                <a:ahLst/>
                <a:cxnLst/>
                <a:rect l="0" t="0" r="0" b="0"/>
                <a:pathLst>
                  <a:path w="111557" h="164147">
                    <a:moveTo>
                      <a:pt x="0" y="0"/>
                    </a:moveTo>
                    <a:lnTo>
                      <a:pt x="12344" y="0"/>
                    </a:lnTo>
                    <a:lnTo>
                      <a:pt x="12344" y="108356"/>
                    </a:lnTo>
                    <a:cubicBezTo>
                      <a:pt x="12344" y="121615"/>
                      <a:pt x="16269" y="132410"/>
                      <a:pt x="24117" y="140703"/>
                    </a:cubicBezTo>
                    <a:cubicBezTo>
                      <a:pt x="31966" y="149009"/>
                      <a:pt x="42520"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ubicBezTo>
                      <a:pt x="111557" y="125654"/>
                      <a:pt x="106337" y="138620"/>
                      <a:pt x="95898" y="148831"/>
                    </a:cubicBezTo>
                    <a:cubicBezTo>
                      <a:pt x="85458" y="159042"/>
                      <a:pt x="72085" y="164147"/>
                      <a:pt x="55778" y="164147"/>
                    </a:cubicBezTo>
                    <a:cubicBezTo>
                      <a:pt x="39776" y="164147"/>
                      <a:pt x="26480" y="159118"/>
                      <a:pt x="15888" y="149047"/>
                    </a:cubicBezTo>
                    <a:cubicBezTo>
                      <a:pt x="5296" y="138989"/>
                      <a:pt x="0" y="125959"/>
                      <a:pt x="0" y="109956"/>
                    </a:cubicBez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Shape 117"/>
              <p:cNvSpPr/>
              <p:nvPr/>
            </p:nvSpPr>
            <p:spPr>
              <a:xfrm>
                <a:off x="10154" y="1449236"/>
                <a:ext cx="111557" cy="164147"/>
              </a:xfrm>
              <a:custGeom>
                <a:avLst/>
                <a:gdLst/>
                <a:ahLst/>
                <a:cxnLst/>
                <a:rect l="0" t="0" r="0" b="0"/>
                <a:pathLst>
                  <a:path w="111557" h="164147">
                    <a:moveTo>
                      <a:pt x="111557" y="109956"/>
                    </a:moveTo>
                    <a:cubicBezTo>
                      <a:pt x="111557" y="125654"/>
                      <a:pt x="106337" y="138620"/>
                      <a:pt x="95898" y="148831"/>
                    </a:cubicBezTo>
                    <a:cubicBezTo>
                      <a:pt x="85458" y="159042"/>
                      <a:pt x="72085" y="164147"/>
                      <a:pt x="55778" y="164147"/>
                    </a:cubicBezTo>
                    <a:cubicBezTo>
                      <a:pt x="39776" y="164147"/>
                      <a:pt x="26480" y="159118"/>
                      <a:pt x="15888" y="149047"/>
                    </a:cubicBezTo>
                    <a:cubicBezTo>
                      <a:pt x="5296" y="138989"/>
                      <a:pt x="0" y="125959"/>
                      <a:pt x="0" y="109956"/>
                    </a:cubicBezTo>
                    <a:lnTo>
                      <a:pt x="0" y="0"/>
                    </a:lnTo>
                    <a:lnTo>
                      <a:pt x="12344" y="0"/>
                    </a:lnTo>
                    <a:lnTo>
                      <a:pt x="12344" y="108356"/>
                    </a:lnTo>
                    <a:cubicBezTo>
                      <a:pt x="12344" y="121615"/>
                      <a:pt x="16269" y="132410"/>
                      <a:pt x="24117" y="140703"/>
                    </a:cubicBezTo>
                    <a:cubicBezTo>
                      <a:pt x="31966" y="149009"/>
                      <a:pt x="42520"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Shape 118"/>
              <p:cNvSpPr/>
              <p:nvPr/>
            </p:nvSpPr>
            <p:spPr>
              <a:xfrm>
                <a:off x="168571" y="1449233"/>
                <a:ext cx="98755" cy="162763"/>
              </a:xfrm>
              <a:custGeom>
                <a:avLst/>
                <a:gdLst/>
                <a:ahLst/>
                <a:cxnLst/>
                <a:rect l="0" t="0" r="0" b="0"/>
                <a:pathLst>
                  <a:path w="98755" h="162763">
                    <a:moveTo>
                      <a:pt x="0" y="0"/>
                    </a:moveTo>
                    <a:lnTo>
                      <a:pt x="12344" y="0"/>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Shape 119"/>
              <p:cNvSpPr/>
              <p:nvPr/>
            </p:nvSpPr>
            <p:spPr>
              <a:xfrm>
                <a:off x="168571" y="1449233"/>
                <a:ext cx="98755" cy="162763"/>
              </a:xfrm>
              <a:custGeom>
                <a:avLst/>
                <a:gdLst/>
                <a:ahLst/>
                <a:cxnLst/>
                <a:rect l="0" t="0" r="0" b="0"/>
                <a:pathLst>
                  <a:path w="98755" h="162763">
                    <a:moveTo>
                      <a:pt x="98755" y="162763"/>
                    </a:moveTo>
                    <a:lnTo>
                      <a:pt x="0" y="162763"/>
                    </a:lnTo>
                    <a:lnTo>
                      <a:pt x="0" y="0"/>
                    </a:lnTo>
                    <a:lnTo>
                      <a:pt x="12344" y="0"/>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Shape 120"/>
              <p:cNvSpPr/>
              <p:nvPr/>
            </p:nvSpPr>
            <p:spPr>
              <a:xfrm>
                <a:off x="295897" y="1449236"/>
                <a:ext cx="111557" cy="164147"/>
              </a:xfrm>
              <a:custGeom>
                <a:avLst/>
                <a:gdLst/>
                <a:ahLst/>
                <a:cxnLst/>
                <a:rect l="0" t="0" r="0" b="0"/>
                <a:pathLst>
                  <a:path w="111557" h="164147">
                    <a:moveTo>
                      <a:pt x="0" y="0"/>
                    </a:moveTo>
                    <a:lnTo>
                      <a:pt x="12344" y="0"/>
                    </a:lnTo>
                    <a:lnTo>
                      <a:pt x="12344" y="108356"/>
                    </a:lnTo>
                    <a:cubicBezTo>
                      <a:pt x="12344" y="121615"/>
                      <a:pt x="16269" y="132410"/>
                      <a:pt x="24117" y="140703"/>
                    </a:cubicBezTo>
                    <a:cubicBezTo>
                      <a:pt x="31966" y="149009"/>
                      <a:pt x="42519"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ubicBezTo>
                      <a:pt x="111557" y="125654"/>
                      <a:pt x="106337" y="138620"/>
                      <a:pt x="95898" y="148831"/>
                    </a:cubicBezTo>
                    <a:cubicBezTo>
                      <a:pt x="85458" y="159042"/>
                      <a:pt x="72085" y="164147"/>
                      <a:pt x="55778" y="164147"/>
                    </a:cubicBezTo>
                    <a:cubicBezTo>
                      <a:pt x="39776" y="164147"/>
                      <a:pt x="26479" y="159118"/>
                      <a:pt x="15888" y="149047"/>
                    </a:cubicBezTo>
                    <a:cubicBezTo>
                      <a:pt x="5296" y="138989"/>
                      <a:pt x="0" y="125959"/>
                      <a:pt x="0" y="109956"/>
                    </a:cubicBez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Shape 121"/>
              <p:cNvSpPr/>
              <p:nvPr/>
            </p:nvSpPr>
            <p:spPr>
              <a:xfrm>
                <a:off x="295897" y="1449236"/>
                <a:ext cx="111557" cy="164147"/>
              </a:xfrm>
              <a:custGeom>
                <a:avLst/>
                <a:gdLst/>
                <a:ahLst/>
                <a:cxnLst/>
                <a:rect l="0" t="0" r="0" b="0"/>
                <a:pathLst>
                  <a:path w="111557" h="164147">
                    <a:moveTo>
                      <a:pt x="111557" y="109956"/>
                    </a:moveTo>
                    <a:cubicBezTo>
                      <a:pt x="111557" y="125654"/>
                      <a:pt x="106337" y="138620"/>
                      <a:pt x="95898" y="148831"/>
                    </a:cubicBezTo>
                    <a:cubicBezTo>
                      <a:pt x="85458" y="159042"/>
                      <a:pt x="72085" y="164147"/>
                      <a:pt x="55778" y="164147"/>
                    </a:cubicBezTo>
                    <a:cubicBezTo>
                      <a:pt x="39776" y="164147"/>
                      <a:pt x="26479" y="159118"/>
                      <a:pt x="15888" y="149047"/>
                    </a:cubicBezTo>
                    <a:cubicBezTo>
                      <a:pt x="5296" y="138989"/>
                      <a:pt x="0" y="125959"/>
                      <a:pt x="0" y="109956"/>
                    </a:cubicBezTo>
                    <a:lnTo>
                      <a:pt x="0" y="0"/>
                    </a:lnTo>
                    <a:lnTo>
                      <a:pt x="12344" y="0"/>
                    </a:lnTo>
                    <a:lnTo>
                      <a:pt x="12344" y="108356"/>
                    </a:lnTo>
                    <a:cubicBezTo>
                      <a:pt x="12344" y="121615"/>
                      <a:pt x="16269" y="132410"/>
                      <a:pt x="24117" y="140703"/>
                    </a:cubicBezTo>
                    <a:cubicBezTo>
                      <a:pt x="31966" y="149009"/>
                      <a:pt x="42519" y="153162"/>
                      <a:pt x="55778" y="153162"/>
                    </a:cubicBezTo>
                    <a:cubicBezTo>
                      <a:pt x="68732" y="153162"/>
                      <a:pt x="79210" y="149009"/>
                      <a:pt x="87211" y="140703"/>
                    </a:cubicBezTo>
                    <a:cubicBezTo>
                      <a:pt x="95212" y="132410"/>
                      <a:pt x="99212" y="121615"/>
                      <a:pt x="99212" y="108356"/>
                    </a:cubicBezTo>
                    <a:lnTo>
                      <a:pt x="99212" y="0"/>
                    </a:lnTo>
                    <a:lnTo>
                      <a:pt x="111557" y="0"/>
                    </a:lnTo>
                    <a:lnTo>
                      <a:pt x="111557" y="109956"/>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Shape 122"/>
              <p:cNvSpPr/>
              <p:nvPr/>
            </p:nvSpPr>
            <p:spPr>
              <a:xfrm>
                <a:off x="454315" y="1449233"/>
                <a:ext cx="55550" cy="162763"/>
              </a:xfrm>
              <a:custGeom>
                <a:avLst/>
                <a:gdLst/>
                <a:ahLst/>
                <a:cxnLst/>
                <a:rect l="0" t="0" r="0" b="0"/>
                <a:pathLst>
                  <a:path w="55550" h="162763">
                    <a:moveTo>
                      <a:pt x="0" y="0"/>
                    </a:moveTo>
                    <a:lnTo>
                      <a:pt x="54635" y="0"/>
                    </a:lnTo>
                    <a:lnTo>
                      <a:pt x="55550" y="147"/>
                    </a:lnTo>
                    <a:lnTo>
                      <a:pt x="55550" y="11583"/>
                    </a:lnTo>
                    <a:lnTo>
                      <a:pt x="51664" y="10973"/>
                    </a:lnTo>
                    <a:lnTo>
                      <a:pt x="12344" y="10973"/>
                    </a:lnTo>
                    <a:lnTo>
                      <a:pt x="12344" y="151803"/>
                    </a:lnTo>
                    <a:lnTo>
                      <a:pt x="51664" y="151803"/>
                    </a:lnTo>
                    <a:lnTo>
                      <a:pt x="55550" y="151192"/>
                    </a:lnTo>
                    <a:lnTo>
                      <a:pt x="55550" y="162616"/>
                    </a:lnTo>
                    <a:lnTo>
                      <a:pt x="5463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Shape 123"/>
              <p:cNvSpPr/>
              <p:nvPr/>
            </p:nvSpPr>
            <p:spPr>
              <a:xfrm>
                <a:off x="509864" y="1449380"/>
                <a:ext cx="55550" cy="162469"/>
              </a:xfrm>
              <a:custGeom>
                <a:avLst/>
                <a:gdLst/>
                <a:ahLst/>
                <a:cxnLst/>
                <a:rect l="0" t="0" r="0" b="0"/>
                <a:pathLst>
                  <a:path w="55550" h="162469">
                    <a:moveTo>
                      <a:pt x="0" y="0"/>
                    </a:moveTo>
                    <a:lnTo>
                      <a:pt x="22174" y="3572"/>
                    </a:lnTo>
                    <a:cubicBezTo>
                      <a:pt x="28956" y="6050"/>
                      <a:pt x="34823" y="9765"/>
                      <a:pt x="39776" y="14712"/>
                    </a:cubicBezTo>
                    <a:cubicBezTo>
                      <a:pt x="46787" y="21735"/>
                      <a:pt x="51435" y="31717"/>
                      <a:pt x="53721" y="44659"/>
                    </a:cubicBezTo>
                    <a:cubicBezTo>
                      <a:pt x="54940" y="51986"/>
                      <a:pt x="55550" y="63416"/>
                      <a:pt x="55550" y="78961"/>
                    </a:cubicBezTo>
                    <a:cubicBezTo>
                      <a:pt x="55550" y="96474"/>
                      <a:pt x="54940" y="108666"/>
                      <a:pt x="53721" y="115524"/>
                    </a:cubicBezTo>
                    <a:cubicBezTo>
                      <a:pt x="51588" y="129850"/>
                      <a:pt x="46939" y="140594"/>
                      <a:pt x="39776" y="147770"/>
                    </a:cubicBezTo>
                    <a:cubicBezTo>
                      <a:pt x="34823" y="152723"/>
                      <a:pt x="28956" y="156434"/>
                      <a:pt x="22174" y="158908"/>
                    </a:cubicBezTo>
                    <a:lnTo>
                      <a:pt x="0" y="162469"/>
                    </a:lnTo>
                    <a:lnTo>
                      <a:pt x="0" y="151045"/>
                    </a:lnTo>
                    <a:lnTo>
                      <a:pt x="16173" y="148503"/>
                    </a:lnTo>
                    <a:cubicBezTo>
                      <a:pt x="22003" y="146401"/>
                      <a:pt x="26975" y="143248"/>
                      <a:pt x="31090" y="139045"/>
                    </a:cubicBezTo>
                    <a:cubicBezTo>
                      <a:pt x="36576" y="133228"/>
                      <a:pt x="40234" y="123754"/>
                      <a:pt x="42063" y="110610"/>
                    </a:cubicBezTo>
                    <a:cubicBezTo>
                      <a:pt x="42825" y="103739"/>
                      <a:pt x="43206" y="93109"/>
                      <a:pt x="43206" y="78745"/>
                    </a:cubicBezTo>
                    <a:lnTo>
                      <a:pt x="43206" y="63416"/>
                    </a:lnTo>
                    <a:cubicBezTo>
                      <a:pt x="43206" y="56749"/>
                      <a:pt x="42825" y="52037"/>
                      <a:pt x="42063" y="49307"/>
                    </a:cubicBezTo>
                    <a:cubicBezTo>
                      <a:pt x="40538" y="37928"/>
                      <a:pt x="36881" y="29266"/>
                      <a:pt x="31090" y="23361"/>
                    </a:cubicBezTo>
                    <a:cubicBezTo>
                      <a:pt x="26899" y="19182"/>
                      <a:pt x="21889" y="16048"/>
                      <a:pt x="16059" y="13959"/>
                    </a:cubicBezTo>
                    <a:lnTo>
                      <a:pt x="0" y="11436"/>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hape 124"/>
              <p:cNvSpPr/>
              <p:nvPr/>
            </p:nvSpPr>
            <p:spPr>
              <a:xfrm>
                <a:off x="466659" y="1460206"/>
                <a:ext cx="86411" cy="140830"/>
              </a:xfrm>
              <a:custGeom>
                <a:avLst/>
                <a:gdLst/>
                <a:ahLst/>
                <a:cxnLst/>
                <a:rect l="0" t="0" r="0" b="0"/>
                <a:pathLst>
                  <a:path w="86411" h="140830">
                    <a:moveTo>
                      <a:pt x="86411" y="67920"/>
                    </a:moveTo>
                    <a:lnTo>
                      <a:pt x="86411" y="52591"/>
                    </a:lnTo>
                    <a:cubicBezTo>
                      <a:pt x="86411" y="45923"/>
                      <a:pt x="86030" y="41211"/>
                      <a:pt x="85268" y="38481"/>
                    </a:cubicBezTo>
                    <a:cubicBezTo>
                      <a:pt x="83744" y="27102"/>
                      <a:pt x="80086" y="18440"/>
                      <a:pt x="74295" y="12535"/>
                    </a:cubicBezTo>
                    <a:cubicBezTo>
                      <a:pt x="65913" y="4178"/>
                      <a:pt x="54254" y="0"/>
                      <a:pt x="39319" y="0"/>
                    </a:cubicBezTo>
                    <a:lnTo>
                      <a:pt x="0" y="0"/>
                    </a:lnTo>
                    <a:lnTo>
                      <a:pt x="0" y="140830"/>
                    </a:lnTo>
                    <a:lnTo>
                      <a:pt x="39319" y="140830"/>
                    </a:lnTo>
                    <a:cubicBezTo>
                      <a:pt x="54407" y="140830"/>
                      <a:pt x="66065" y="136627"/>
                      <a:pt x="74295" y="128219"/>
                    </a:cubicBezTo>
                    <a:cubicBezTo>
                      <a:pt x="79781" y="122403"/>
                      <a:pt x="83439" y="112928"/>
                      <a:pt x="85268" y="99784"/>
                    </a:cubicBezTo>
                    <a:cubicBezTo>
                      <a:pt x="86030" y="92913"/>
                      <a:pt x="86411" y="82283"/>
                      <a:pt x="86411" y="67920"/>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hape 125"/>
              <p:cNvSpPr/>
              <p:nvPr/>
            </p:nvSpPr>
            <p:spPr>
              <a:xfrm>
                <a:off x="454315" y="1449233"/>
                <a:ext cx="111100" cy="162763"/>
              </a:xfrm>
              <a:custGeom>
                <a:avLst/>
                <a:gdLst/>
                <a:ahLst/>
                <a:cxnLst/>
                <a:rect l="0" t="0" r="0" b="0"/>
                <a:pathLst>
                  <a:path w="111100" h="162763">
                    <a:moveTo>
                      <a:pt x="111100" y="79108"/>
                    </a:moveTo>
                    <a:cubicBezTo>
                      <a:pt x="111100" y="96622"/>
                      <a:pt x="110490" y="108814"/>
                      <a:pt x="109271" y="115672"/>
                    </a:cubicBezTo>
                    <a:cubicBezTo>
                      <a:pt x="107137" y="129997"/>
                      <a:pt x="102489" y="140741"/>
                      <a:pt x="95326" y="147917"/>
                    </a:cubicBezTo>
                    <a:cubicBezTo>
                      <a:pt x="85420" y="157823"/>
                      <a:pt x="71857" y="162763"/>
                      <a:pt x="54635" y="162763"/>
                    </a:cubicBezTo>
                    <a:lnTo>
                      <a:pt x="0" y="162763"/>
                    </a:lnTo>
                    <a:lnTo>
                      <a:pt x="0" y="0"/>
                    </a:lnTo>
                    <a:lnTo>
                      <a:pt x="54635" y="0"/>
                    </a:lnTo>
                    <a:cubicBezTo>
                      <a:pt x="71857" y="0"/>
                      <a:pt x="85420" y="4966"/>
                      <a:pt x="95326" y="14859"/>
                    </a:cubicBezTo>
                    <a:cubicBezTo>
                      <a:pt x="102337" y="21882"/>
                      <a:pt x="106985" y="31864"/>
                      <a:pt x="109271" y="44806"/>
                    </a:cubicBezTo>
                    <a:cubicBezTo>
                      <a:pt x="110490" y="52134"/>
                      <a:pt x="111100" y="63564"/>
                      <a:pt x="111100" y="79108"/>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Shape 126"/>
              <p:cNvSpPr/>
              <p:nvPr/>
            </p:nvSpPr>
            <p:spPr>
              <a:xfrm>
                <a:off x="586450" y="1449232"/>
                <a:ext cx="65380" cy="162763"/>
              </a:xfrm>
              <a:custGeom>
                <a:avLst/>
                <a:gdLst/>
                <a:ahLst/>
                <a:cxnLst/>
                <a:rect l="0" t="0" r="0" b="0"/>
                <a:pathLst>
                  <a:path w="65380" h="162763">
                    <a:moveTo>
                      <a:pt x="59893" y="0"/>
                    </a:moveTo>
                    <a:lnTo>
                      <a:pt x="65380" y="0"/>
                    </a:lnTo>
                    <a:lnTo>
                      <a:pt x="65380" y="16205"/>
                    </a:lnTo>
                    <a:lnTo>
                      <a:pt x="31255" y="112255"/>
                    </a:lnTo>
                    <a:lnTo>
                      <a:pt x="65380" y="112255"/>
                    </a:lnTo>
                    <a:lnTo>
                      <a:pt x="65380" y="123215"/>
                    </a:lnTo>
                    <a:lnTo>
                      <a:pt x="27216" y="123215"/>
                    </a:lnTo>
                    <a:lnTo>
                      <a:pt x="13170" y="162738"/>
                    </a:lnTo>
                    <a:lnTo>
                      <a:pt x="0" y="162763"/>
                    </a:lnTo>
                    <a:lnTo>
                      <a:pt x="59893"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Shape 127"/>
              <p:cNvSpPr/>
              <p:nvPr/>
            </p:nvSpPr>
            <p:spPr>
              <a:xfrm>
                <a:off x="651830" y="1449232"/>
                <a:ext cx="65380" cy="162763"/>
              </a:xfrm>
              <a:custGeom>
                <a:avLst/>
                <a:gdLst/>
                <a:ahLst/>
                <a:cxnLst/>
                <a:rect l="0" t="0" r="0" b="0"/>
                <a:pathLst>
                  <a:path w="65380" h="162763">
                    <a:moveTo>
                      <a:pt x="0" y="0"/>
                    </a:moveTo>
                    <a:lnTo>
                      <a:pt x="5486" y="0"/>
                    </a:lnTo>
                    <a:lnTo>
                      <a:pt x="65380" y="162763"/>
                    </a:lnTo>
                    <a:lnTo>
                      <a:pt x="52210" y="162738"/>
                    </a:lnTo>
                    <a:lnTo>
                      <a:pt x="38163" y="123215"/>
                    </a:lnTo>
                    <a:lnTo>
                      <a:pt x="0" y="123215"/>
                    </a:lnTo>
                    <a:lnTo>
                      <a:pt x="0" y="112255"/>
                    </a:lnTo>
                    <a:lnTo>
                      <a:pt x="34125" y="112255"/>
                    </a:lnTo>
                    <a:lnTo>
                      <a:pt x="0" y="16205"/>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Shape 128"/>
              <p:cNvSpPr/>
              <p:nvPr/>
            </p:nvSpPr>
            <p:spPr>
              <a:xfrm>
                <a:off x="617705"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Shape 129"/>
              <p:cNvSpPr/>
              <p:nvPr/>
            </p:nvSpPr>
            <p:spPr>
              <a:xfrm>
                <a:off x="586450" y="1449232"/>
                <a:ext cx="130759" cy="162763"/>
              </a:xfrm>
              <a:custGeom>
                <a:avLst/>
                <a:gdLst/>
                <a:ahLst/>
                <a:cxnLst/>
                <a:rect l="0" t="0" r="0" b="0"/>
                <a:pathLst>
                  <a:path w="130759" h="162763">
                    <a:moveTo>
                      <a:pt x="130759" y="162763"/>
                    </a:moveTo>
                    <a:lnTo>
                      <a:pt x="117589" y="162738"/>
                    </a:lnTo>
                    <a:lnTo>
                      <a:pt x="103543" y="123215"/>
                    </a:lnTo>
                    <a:lnTo>
                      <a:pt x="27216" y="123215"/>
                    </a:lnTo>
                    <a:lnTo>
                      <a:pt x="13170" y="162738"/>
                    </a:lnTo>
                    <a:lnTo>
                      <a:pt x="0" y="162763"/>
                    </a:lnTo>
                    <a:lnTo>
                      <a:pt x="59893" y="0"/>
                    </a:lnTo>
                    <a:lnTo>
                      <a:pt x="70866" y="0"/>
                    </a:lnTo>
                    <a:lnTo>
                      <a:pt x="130759"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Shape 130"/>
              <p:cNvSpPr/>
              <p:nvPr/>
            </p:nvSpPr>
            <p:spPr>
              <a:xfrm>
                <a:off x="738240" y="1447866"/>
                <a:ext cx="111785" cy="165519"/>
              </a:xfrm>
              <a:custGeom>
                <a:avLst/>
                <a:gdLst/>
                <a:ahLst/>
                <a:cxnLst/>
                <a:rect l="0" t="0" r="0" b="0"/>
                <a:pathLst>
                  <a:path w="111785" h="165519">
                    <a:moveTo>
                      <a:pt x="56007" y="0"/>
                    </a:moveTo>
                    <a:cubicBezTo>
                      <a:pt x="70079" y="0"/>
                      <a:pt x="82207" y="4280"/>
                      <a:pt x="92380" y="12852"/>
                    </a:cubicBezTo>
                    <a:cubicBezTo>
                      <a:pt x="102552" y="21425"/>
                      <a:pt x="109030" y="32906"/>
                      <a:pt x="111785" y="47320"/>
                    </a:cubicBezTo>
                    <a:lnTo>
                      <a:pt x="99377" y="47320"/>
                    </a:lnTo>
                    <a:cubicBezTo>
                      <a:pt x="97079" y="36119"/>
                      <a:pt x="91986" y="27267"/>
                      <a:pt x="84099" y="20739"/>
                    </a:cubicBezTo>
                    <a:cubicBezTo>
                      <a:pt x="76225" y="14224"/>
                      <a:pt x="66840" y="10973"/>
                      <a:pt x="55982" y="10973"/>
                    </a:cubicBezTo>
                    <a:cubicBezTo>
                      <a:pt x="43726" y="10973"/>
                      <a:pt x="33388" y="15177"/>
                      <a:pt x="24968" y="23546"/>
                    </a:cubicBezTo>
                    <a:cubicBezTo>
                      <a:pt x="19609" y="28892"/>
                      <a:pt x="16015" y="35826"/>
                      <a:pt x="14173" y="44348"/>
                    </a:cubicBezTo>
                    <a:cubicBezTo>
                      <a:pt x="12954" y="51664"/>
                      <a:pt x="12344" y="64465"/>
                      <a:pt x="12344" y="82753"/>
                    </a:cubicBezTo>
                    <a:cubicBezTo>
                      <a:pt x="12344" y="102260"/>
                      <a:pt x="13068" y="115646"/>
                      <a:pt x="14516" y="122872"/>
                    </a:cubicBezTo>
                    <a:cubicBezTo>
                      <a:pt x="15964" y="130111"/>
                      <a:pt x="19431" y="136474"/>
                      <a:pt x="24917" y="141961"/>
                    </a:cubicBezTo>
                    <a:cubicBezTo>
                      <a:pt x="33287" y="150343"/>
                      <a:pt x="43574" y="154534"/>
                      <a:pt x="55778" y="154534"/>
                    </a:cubicBezTo>
                    <a:cubicBezTo>
                      <a:pt x="69342" y="154534"/>
                      <a:pt x="80607" y="149250"/>
                      <a:pt x="89611" y="138697"/>
                    </a:cubicBezTo>
                    <a:cubicBezTo>
                      <a:pt x="96164" y="130747"/>
                      <a:pt x="99441" y="119977"/>
                      <a:pt x="99441" y="106350"/>
                    </a:cubicBezTo>
                    <a:lnTo>
                      <a:pt x="99441" y="91668"/>
                    </a:lnTo>
                    <a:lnTo>
                      <a:pt x="55778" y="91668"/>
                    </a:lnTo>
                    <a:lnTo>
                      <a:pt x="55778" y="80696"/>
                    </a:lnTo>
                    <a:lnTo>
                      <a:pt x="111785" y="80696"/>
                    </a:lnTo>
                    <a:lnTo>
                      <a:pt x="111785" y="107277"/>
                    </a:lnTo>
                    <a:cubicBezTo>
                      <a:pt x="111785" y="123787"/>
                      <a:pt x="107353" y="136932"/>
                      <a:pt x="98527" y="146710"/>
                    </a:cubicBezTo>
                    <a:cubicBezTo>
                      <a:pt x="86932" y="159245"/>
                      <a:pt x="72695" y="165519"/>
                      <a:pt x="55778" y="165519"/>
                    </a:cubicBezTo>
                    <a:cubicBezTo>
                      <a:pt x="39776" y="165519"/>
                      <a:pt x="26213" y="159931"/>
                      <a:pt x="15088" y="148818"/>
                    </a:cubicBezTo>
                    <a:cubicBezTo>
                      <a:pt x="8230" y="141961"/>
                      <a:pt x="4001" y="134417"/>
                      <a:pt x="2400" y="126187"/>
                    </a:cubicBezTo>
                    <a:cubicBezTo>
                      <a:pt x="800" y="117958"/>
                      <a:pt x="0" y="103480"/>
                      <a:pt x="0" y="82753"/>
                    </a:cubicBezTo>
                    <a:cubicBezTo>
                      <a:pt x="0" y="62331"/>
                      <a:pt x="800" y="47930"/>
                      <a:pt x="2413" y="39548"/>
                    </a:cubicBezTo>
                    <a:cubicBezTo>
                      <a:pt x="4013" y="31166"/>
                      <a:pt x="8255" y="23546"/>
                      <a:pt x="15151" y="16688"/>
                    </a:cubicBezTo>
                    <a:cubicBezTo>
                      <a:pt x="26314" y="5575"/>
                      <a:pt x="39942" y="0"/>
                      <a:pt x="56007"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Shape 3017"/>
              <p:cNvSpPr/>
              <p:nvPr/>
            </p:nvSpPr>
            <p:spPr>
              <a:xfrm>
                <a:off x="754699" y="1419749"/>
                <a:ext cx="77724" cy="11201"/>
              </a:xfrm>
              <a:custGeom>
                <a:avLst/>
                <a:gdLst/>
                <a:ahLst/>
                <a:cxnLst/>
                <a:rect l="0" t="0" r="0" b="0"/>
                <a:pathLst>
                  <a:path w="77724" h="11201">
                    <a:moveTo>
                      <a:pt x="0" y="0"/>
                    </a:moveTo>
                    <a:lnTo>
                      <a:pt x="77724" y="0"/>
                    </a:lnTo>
                    <a:lnTo>
                      <a:pt x="77724" y="11201"/>
                    </a:lnTo>
                    <a:lnTo>
                      <a:pt x="0" y="11201"/>
                    </a:lnTo>
                    <a:lnTo>
                      <a:pt x="0" y="0"/>
                    </a:lnTo>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Shape 132"/>
              <p:cNvSpPr/>
              <p:nvPr/>
            </p:nvSpPr>
            <p:spPr>
              <a:xfrm>
                <a:off x="754699" y="1419749"/>
                <a:ext cx="77724" cy="11201"/>
              </a:xfrm>
              <a:custGeom>
                <a:avLst/>
                <a:gdLst/>
                <a:ahLst/>
                <a:cxnLst/>
                <a:rect l="0" t="0" r="0" b="0"/>
                <a:pathLst>
                  <a:path w="77724" h="11201">
                    <a:moveTo>
                      <a:pt x="77724" y="11201"/>
                    </a:moveTo>
                    <a:lnTo>
                      <a:pt x="0" y="11201"/>
                    </a:lnTo>
                    <a:lnTo>
                      <a:pt x="0" y="0"/>
                    </a:lnTo>
                    <a:lnTo>
                      <a:pt x="77724" y="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Shape 134"/>
              <p:cNvSpPr/>
              <p:nvPr/>
            </p:nvSpPr>
            <p:spPr>
              <a:xfrm>
                <a:off x="738240" y="1447866"/>
                <a:ext cx="111785" cy="165519"/>
              </a:xfrm>
              <a:custGeom>
                <a:avLst/>
                <a:gdLst/>
                <a:ahLst/>
                <a:cxnLst/>
                <a:rect l="0" t="0" r="0" b="0"/>
                <a:pathLst>
                  <a:path w="111785" h="165519">
                    <a:moveTo>
                      <a:pt x="111785" y="107277"/>
                    </a:moveTo>
                    <a:cubicBezTo>
                      <a:pt x="111785" y="123787"/>
                      <a:pt x="107353" y="136932"/>
                      <a:pt x="98527" y="146710"/>
                    </a:cubicBezTo>
                    <a:cubicBezTo>
                      <a:pt x="86932" y="159245"/>
                      <a:pt x="72695" y="165519"/>
                      <a:pt x="55778" y="165519"/>
                    </a:cubicBezTo>
                    <a:cubicBezTo>
                      <a:pt x="39776" y="165519"/>
                      <a:pt x="26213" y="159931"/>
                      <a:pt x="15088" y="148818"/>
                    </a:cubicBezTo>
                    <a:cubicBezTo>
                      <a:pt x="8230" y="141961"/>
                      <a:pt x="4001" y="134417"/>
                      <a:pt x="2400" y="126187"/>
                    </a:cubicBezTo>
                    <a:cubicBezTo>
                      <a:pt x="800" y="117958"/>
                      <a:pt x="0" y="103480"/>
                      <a:pt x="0" y="82753"/>
                    </a:cubicBezTo>
                    <a:cubicBezTo>
                      <a:pt x="0" y="62331"/>
                      <a:pt x="800" y="47930"/>
                      <a:pt x="2413" y="39548"/>
                    </a:cubicBezTo>
                    <a:cubicBezTo>
                      <a:pt x="4013" y="31166"/>
                      <a:pt x="8255" y="23546"/>
                      <a:pt x="15151" y="16688"/>
                    </a:cubicBezTo>
                    <a:cubicBezTo>
                      <a:pt x="26314" y="5575"/>
                      <a:pt x="39942" y="0"/>
                      <a:pt x="56007" y="0"/>
                    </a:cubicBezTo>
                    <a:cubicBezTo>
                      <a:pt x="70079" y="0"/>
                      <a:pt x="82207" y="4280"/>
                      <a:pt x="92380" y="12852"/>
                    </a:cubicBezTo>
                    <a:cubicBezTo>
                      <a:pt x="102552" y="21425"/>
                      <a:pt x="109030" y="32906"/>
                      <a:pt x="111785" y="47320"/>
                    </a:cubicBezTo>
                    <a:lnTo>
                      <a:pt x="99377" y="47320"/>
                    </a:lnTo>
                    <a:cubicBezTo>
                      <a:pt x="97079" y="36119"/>
                      <a:pt x="91986" y="27267"/>
                      <a:pt x="84099" y="20739"/>
                    </a:cubicBezTo>
                    <a:cubicBezTo>
                      <a:pt x="76225" y="14224"/>
                      <a:pt x="66840" y="10973"/>
                      <a:pt x="55982" y="10973"/>
                    </a:cubicBezTo>
                    <a:cubicBezTo>
                      <a:pt x="43726" y="10973"/>
                      <a:pt x="33388" y="15177"/>
                      <a:pt x="24968" y="23546"/>
                    </a:cubicBezTo>
                    <a:cubicBezTo>
                      <a:pt x="19609" y="28892"/>
                      <a:pt x="16015" y="35826"/>
                      <a:pt x="14173" y="44348"/>
                    </a:cubicBezTo>
                    <a:cubicBezTo>
                      <a:pt x="12954" y="51664"/>
                      <a:pt x="12344" y="64465"/>
                      <a:pt x="12344" y="82753"/>
                    </a:cubicBezTo>
                    <a:cubicBezTo>
                      <a:pt x="12344" y="102260"/>
                      <a:pt x="13068" y="115646"/>
                      <a:pt x="14516" y="122872"/>
                    </a:cubicBezTo>
                    <a:cubicBezTo>
                      <a:pt x="15964" y="130111"/>
                      <a:pt x="19431" y="136474"/>
                      <a:pt x="24917" y="141961"/>
                    </a:cubicBezTo>
                    <a:cubicBezTo>
                      <a:pt x="33287" y="150343"/>
                      <a:pt x="43574" y="154534"/>
                      <a:pt x="55778" y="154534"/>
                    </a:cubicBezTo>
                    <a:cubicBezTo>
                      <a:pt x="69342" y="154534"/>
                      <a:pt x="80607" y="149250"/>
                      <a:pt x="89611" y="138697"/>
                    </a:cubicBezTo>
                    <a:cubicBezTo>
                      <a:pt x="96164" y="130747"/>
                      <a:pt x="99441" y="119977"/>
                      <a:pt x="99441" y="106350"/>
                    </a:cubicBezTo>
                    <a:lnTo>
                      <a:pt x="99441" y="91668"/>
                    </a:lnTo>
                    <a:lnTo>
                      <a:pt x="55778" y="91668"/>
                    </a:lnTo>
                    <a:lnTo>
                      <a:pt x="55778" y="80696"/>
                    </a:lnTo>
                    <a:lnTo>
                      <a:pt x="111785" y="80696"/>
                    </a:lnTo>
                    <a:lnTo>
                      <a:pt x="111785" y="107277"/>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Shape 135"/>
              <p:cNvSpPr/>
              <p:nvPr/>
            </p:nvSpPr>
            <p:spPr>
              <a:xfrm>
                <a:off x="931175" y="1449236"/>
                <a:ext cx="109499" cy="162763"/>
              </a:xfrm>
              <a:custGeom>
                <a:avLst/>
                <a:gdLst/>
                <a:ahLst/>
                <a:cxnLst/>
                <a:rect l="0" t="0" r="0" b="0"/>
                <a:pathLst>
                  <a:path w="109499" h="162763">
                    <a:moveTo>
                      <a:pt x="0" y="0"/>
                    </a:moveTo>
                    <a:lnTo>
                      <a:pt x="109499" y="0"/>
                    </a:lnTo>
                    <a:lnTo>
                      <a:pt x="109499" y="10973"/>
                    </a:lnTo>
                    <a:lnTo>
                      <a:pt x="60808" y="10973"/>
                    </a:lnTo>
                    <a:lnTo>
                      <a:pt x="60808"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Shape 136"/>
              <p:cNvSpPr/>
              <p:nvPr/>
            </p:nvSpPr>
            <p:spPr>
              <a:xfrm>
                <a:off x="931175" y="1449236"/>
                <a:ext cx="109499" cy="162763"/>
              </a:xfrm>
              <a:custGeom>
                <a:avLst/>
                <a:gdLst/>
                <a:ahLst/>
                <a:cxnLst/>
                <a:rect l="0" t="0" r="0" b="0"/>
                <a:pathLst>
                  <a:path w="109499" h="162763">
                    <a:moveTo>
                      <a:pt x="109499" y="10973"/>
                    </a:moveTo>
                    <a:lnTo>
                      <a:pt x="60808" y="10973"/>
                    </a:lnTo>
                    <a:lnTo>
                      <a:pt x="60808" y="162763"/>
                    </a:lnTo>
                    <a:lnTo>
                      <a:pt x="48463" y="162763"/>
                    </a:lnTo>
                    <a:lnTo>
                      <a:pt x="48463" y="10973"/>
                    </a:lnTo>
                    <a:lnTo>
                      <a:pt x="0" y="10973"/>
                    </a:lnTo>
                    <a:lnTo>
                      <a:pt x="0" y="0"/>
                    </a:lnTo>
                    <a:lnTo>
                      <a:pt x="109499" y="0"/>
                    </a:lnTo>
                    <a:lnTo>
                      <a:pt x="109499"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Shape 137"/>
              <p:cNvSpPr/>
              <p:nvPr/>
            </p:nvSpPr>
            <p:spPr>
              <a:xfrm>
                <a:off x="1071523" y="1449233"/>
                <a:ext cx="98755" cy="162763"/>
              </a:xfrm>
              <a:custGeom>
                <a:avLst/>
                <a:gdLst/>
                <a:ahLst/>
                <a:cxnLst/>
                <a:rect l="0" t="0" r="0" b="0"/>
                <a:pathLst>
                  <a:path w="98755" h="162763">
                    <a:moveTo>
                      <a:pt x="0" y="0"/>
                    </a:moveTo>
                    <a:lnTo>
                      <a:pt x="98755" y="0"/>
                    </a:lnTo>
                    <a:lnTo>
                      <a:pt x="98755" y="10973"/>
                    </a:lnTo>
                    <a:lnTo>
                      <a:pt x="12344" y="10973"/>
                    </a:lnTo>
                    <a:lnTo>
                      <a:pt x="12344" y="75222"/>
                    </a:lnTo>
                    <a:lnTo>
                      <a:pt x="85954" y="75222"/>
                    </a:lnTo>
                    <a:lnTo>
                      <a:pt x="85954" y="86182"/>
                    </a:lnTo>
                    <a:lnTo>
                      <a:pt x="12344" y="86182"/>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Shape 138"/>
              <p:cNvSpPr/>
              <p:nvPr/>
            </p:nvSpPr>
            <p:spPr>
              <a:xfrm>
                <a:off x="1071523" y="1449233"/>
                <a:ext cx="98755" cy="162763"/>
              </a:xfrm>
              <a:custGeom>
                <a:avLst/>
                <a:gdLst/>
                <a:ahLst/>
                <a:cxnLst/>
                <a:rect l="0" t="0" r="0" b="0"/>
                <a:pathLst>
                  <a:path w="98755" h="162763">
                    <a:moveTo>
                      <a:pt x="98755" y="162763"/>
                    </a:moveTo>
                    <a:lnTo>
                      <a:pt x="0" y="162763"/>
                    </a:lnTo>
                    <a:lnTo>
                      <a:pt x="0" y="0"/>
                    </a:lnTo>
                    <a:lnTo>
                      <a:pt x="98755" y="0"/>
                    </a:lnTo>
                    <a:lnTo>
                      <a:pt x="98755" y="10973"/>
                    </a:lnTo>
                    <a:lnTo>
                      <a:pt x="12344" y="10973"/>
                    </a:lnTo>
                    <a:lnTo>
                      <a:pt x="12344" y="75222"/>
                    </a:lnTo>
                    <a:lnTo>
                      <a:pt x="85954" y="75222"/>
                    </a:lnTo>
                    <a:lnTo>
                      <a:pt x="85954" y="86182"/>
                    </a:lnTo>
                    <a:lnTo>
                      <a:pt x="12344" y="86182"/>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Shape 139"/>
              <p:cNvSpPr/>
              <p:nvPr/>
            </p:nvSpPr>
            <p:spPr>
              <a:xfrm>
                <a:off x="1207084" y="1449233"/>
                <a:ext cx="118186" cy="162763"/>
              </a:xfrm>
              <a:custGeom>
                <a:avLst/>
                <a:gdLst/>
                <a:ahLst/>
                <a:cxnLst/>
                <a:rect l="0" t="0" r="0" b="0"/>
                <a:pathLst>
                  <a:path w="118186" h="162763">
                    <a:moveTo>
                      <a:pt x="0" y="0"/>
                    </a:moveTo>
                    <a:lnTo>
                      <a:pt x="12344" y="0"/>
                    </a:lnTo>
                    <a:lnTo>
                      <a:pt x="12344" y="101740"/>
                    </a:lnTo>
                    <a:lnTo>
                      <a:pt x="94945" y="0"/>
                    </a:lnTo>
                    <a:lnTo>
                      <a:pt x="109817" y="76"/>
                    </a:lnTo>
                    <a:lnTo>
                      <a:pt x="59436" y="62192"/>
                    </a:lnTo>
                    <a:lnTo>
                      <a:pt x="118186" y="162763"/>
                    </a:lnTo>
                    <a:lnTo>
                      <a:pt x="103797" y="162611"/>
                    </a:lnTo>
                    <a:lnTo>
                      <a:pt x="51333" y="71438"/>
                    </a:lnTo>
                    <a:lnTo>
                      <a:pt x="12344" y="118796"/>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Shape 140"/>
              <p:cNvSpPr/>
              <p:nvPr/>
            </p:nvSpPr>
            <p:spPr>
              <a:xfrm>
                <a:off x="1207084" y="1449233"/>
                <a:ext cx="118186" cy="162763"/>
              </a:xfrm>
              <a:custGeom>
                <a:avLst/>
                <a:gdLst/>
                <a:ahLst/>
                <a:cxnLst/>
                <a:rect l="0" t="0" r="0" b="0"/>
                <a:pathLst>
                  <a:path w="118186" h="162763">
                    <a:moveTo>
                      <a:pt x="118186" y="162763"/>
                    </a:moveTo>
                    <a:lnTo>
                      <a:pt x="103797" y="162611"/>
                    </a:lnTo>
                    <a:lnTo>
                      <a:pt x="51333" y="71438"/>
                    </a:lnTo>
                    <a:lnTo>
                      <a:pt x="12344" y="118796"/>
                    </a:lnTo>
                    <a:lnTo>
                      <a:pt x="12344" y="162763"/>
                    </a:lnTo>
                    <a:lnTo>
                      <a:pt x="0" y="162763"/>
                    </a:lnTo>
                    <a:lnTo>
                      <a:pt x="0" y="0"/>
                    </a:lnTo>
                    <a:lnTo>
                      <a:pt x="12344" y="0"/>
                    </a:lnTo>
                    <a:lnTo>
                      <a:pt x="12344" y="101740"/>
                    </a:lnTo>
                    <a:lnTo>
                      <a:pt x="94945" y="0"/>
                    </a:lnTo>
                    <a:lnTo>
                      <a:pt x="109817" y="76"/>
                    </a:lnTo>
                    <a:lnTo>
                      <a:pt x="59436" y="62192"/>
                    </a:lnTo>
                    <a:lnTo>
                      <a:pt x="118186"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Shape 141"/>
              <p:cNvSpPr/>
              <p:nvPr/>
            </p:nvSpPr>
            <p:spPr>
              <a:xfrm>
                <a:off x="1339898" y="1447875"/>
                <a:ext cx="109042" cy="165507"/>
              </a:xfrm>
              <a:custGeom>
                <a:avLst/>
                <a:gdLst/>
                <a:ahLst/>
                <a:cxnLst/>
                <a:rect l="0" t="0" r="0" b="0"/>
                <a:pathLst>
                  <a:path w="109042" h="165507">
                    <a:moveTo>
                      <a:pt x="53950" y="0"/>
                    </a:moveTo>
                    <a:cubicBezTo>
                      <a:pt x="71628" y="0"/>
                      <a:pt x="87249" y="5855"/>
                      <a:pt x="100813" y="17590"/>
                    </a:cubicBezTo>
                    <a:lnTo>
                      <a:pt x="92812" y="25591"/>
                    </a:lnTo>
                    <a:cubicBezTo>
                      <a:pt x="81534" y="15380"/>
                      <a:pt x="68351" y="10275"/>
                      <a:pt x="53264" y="10275"/>
                    </a:cubicBezTo>
                    <a:cubicBezTo>
                      <a:pt x="41529" y="10275"/>
                      <a:pt x="32309" y="13284"/>
                      <a:pt x="25603" y="19317"/>
                    </a:cubicBezTo>
                    <a:cubicBezTo>
                      <a:pt x="18897" y="25362"/>
                      <a:pt x="15545" y="33553"/>
                      <a:pt x="15545" y="43929"/>
                    </a:cubicBezTo>
                    <a:cubicBezTo>
                      <a:pt x="15545" y="53404"/>
                      <a:pt x="18402" y="60528"/>
                      <a:pt x="24117" y="65342"/>
                    </a:cubicBezTo>
                    <a:cubicBezTo>
                      <a:pt x="29832" y="70142"/>
                      <a:pt x="37871" y="73470"/>
                      <a:pt x="48235" y="75299"/>
                    </a:cubicBezTo>
                    <a:lnTo>
                      <a:pt x="65837" y="78042"/>
                    </a:lnTo>
                    <a:cubicBezTo>
                      <a:pt x="78943" y="79883"/>
                      <a:pt x="88621" y="83465"/>
                      <a:pt x="94869" y="88811"/>
                    </a:cubicBezTo>
                    <a:cubicBezTo>
                      <a:pt x="104318" y="96584"/>
                      <a:pt x="109042" y="107124"/>
                      <a:pt x="109042" y="120396"/>
                    </a:cubicBezTo>
                    <a:cubicBezTo>
                      <a:pt x="109042" y="134290"/>
                      <a:pt x="104127" y="145276"/>
                      <a:pt x="94298" y="153353"/>
                    </a:cubicBezTo>
                    <a:cubicBezTo>
                      <a:pt x="84468" y="161468"/>
                      <a:pt x="71095" y="165507"/>
                      <a:pt x="54178" y="165507"/>
                    </a:cubicBezTo>
                    <a:cubicBezTo>
                      <a:pt x="32385" y="165507"/>
                      <a:pt x="14326" y="158344"/>
                      <a:pt x="0" y="144006"/>
                    </a:cubicBezTo>
                    <a:lnTo>
                      <a:pt x="8687" y="135331"/>
                    </a:lnTo>
                    <a:cubicBezTo>
                      <a:pt x="15850" y="142482"/>
                      <a:pt x="22860" y="147485"/>
                      <a:pt x="29718" y="150292"/>
                    </a:cubicBezTo>
                    <a:cubicBezTo>
                      <a:pt x="36576" y="153111"/>
                      <a:pt x="44958" y="154521"/>
                      <a:pt x="54864" y="154521"/>
                    </a:cubicBezTo>
                    <a:cubicBezTo>
                      <a:pt x="67513" y="154521"/>
                      <a:pt x="77648" y="151511"/>
                      <a:pt x="85268" y="145504"/>
                    </a:cubicBezTo>
                    <a:cubicBezTo>
                      <a:pt x="92888" y="139484"/>
                      <a:pt x="96698" y="131280"/>
                      <a:pt x="96698" y="120917"/>
                    </a:cubicBezTo>
                    <a:cubicBezTo>
                      <a:pt x="96698" y="111023"/>
                      <a:pt x="93726" y="103391"/>
                      <a:pt x="87782" y="98057"/>
                    </a:cubicBezTo>
                    <a:cubicBezTo>
                      <a:pt x="83363" y="94107"/>
                      <a:pt x="75514" y="91199"/>
                      <a:pt x="64237" y="89383"/>
                    </a:cubicBezTo>
                    <a:lnTo>
                      <a:pt x="45263" y="86398"/>
                    </a:lnTo>
                    <a:cubicBezTo>
                      <a:pt x="17374" y="81992"/>
                      <a:pt x="3429" y="68047"/>
                      <a:pt x="3429" y="44564"/>
                    </a:cubicBezTo>
                    <a:cubicBezTo>
                      <a:pt x="3429" y="31014"/>
                      <a:pt x="8001" y="20181"/>
                      <a:pt x="17145" y="12116"/>
                    </a:cubicBezTo>
                    <a:cubicBezTo>
                      <a:pt x="26289" y="4039"/>
                      <a:pt x="38557" y="0"/>
                      <a:pt x="53950"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Shape 142"/>
              <p:cNvSpPr/>
              <p:nvPr/>
            </p:nvSpPr>
            <p:spPr>
              <a:xfrm>
                <a:off x="1339898" y="1447875"/>
                <a:ext cx="109042" cy="165507"/>
              </a:xfrm>
              <a:custGeom>
                <a:avLst/>
                <a:gdLst/>
                <a:ahLst/>
                <a:cxnLst/>
                <a:rect l="0" t="0" r="0" b="0"/>
                <a:pathLst>
                  <a:path w="109042" h="165507">
                    <a:moveTo>
                      <a:pt x="109042" y="120396"/>
                    </a:moveTo>
                    <a:cubicBezTo>
                      <a:pt x="109042" y="134290"/>
                      <a:pt x="104127" y="145276"/>
                      <a:pt x="94298" y="153353"/>
                    </a:cubicBezTo>
                    <a:cubicBezTo>
                      <a:pt x="84468" y="161468"/>
                      <a:pt x="71095" y="165507"/>
                      <a:pt x="54178" y="165507"/>
                    </a:cubicBezTo>
                    <a:cubicBezTo>
                      <a:pt x="32385" y="165507"/>
                      <a:pt x="14326" y="158344"/>
                      <a:pt x="0" y="144006"/>
                    </a:cubicBezTo>
                    <a:lnTo>
                      <a:pt x="8687" y="135331"/>
                    </a:lnTo>
                    <a:cubicBezTo>
                      <a:pt x="15850" y="142482"/>
                      <a:pt x="22860" y="147485"/>
                      <a:pt x="29718" y="150292"/>
                    </a:cubicBezTo>
                    <a:cubicBezTo>
                      <a:pt x="36576" y="153111"/>
                      <a:pt x="44958" y="154521"/>
                      <a:pt x="54864" y="154521"/>
                    </a:cubicBezTo>
                    <a:cubicBezTo>
                      <a:pt x="67513" y="154521"/>
                      <a:pt x="77648" y="151511"/>
                      <a:pt x="85268" y="145504"/>
                    </a:cubicBezTo>
                    <a:cubicBezTo>
                      <a:pt x="92888" y="139484"/>
                      <a:pt x="96698" y="131280"/>
                      <a:pt x="96698" y="120917"/>
                    </a:cubicBezTo>
                    <a:cubicBezTo>
                      <a:pt x="96698" y="111023"/>
                      <a:pt x="93726" y="103391"/>
                      <a:pt x="87782" y="98057"/>
                    </a:cubicBezTo>
                    <a:cubicBezTo>
                      <a:pt x="83363" y="94107"/>
                      <a:pt x="75514" y="91199"/>
                      <a:pt x="64237" y="89383"/>
                    </a:cubicBezTo>
                    <a:lnTo>
                      <a:pt x="45263" y="86398"/>
                    </a:lnTo>
                    <a:cubicBezTo>
                      <a:pt x="17374" y="81992"/>
                      <a:pt x="3429" y="68047"/>
                      <a:pt x="3429" y="44564"/>
                    </a:cubicBezTo>
                    <a:cubicBezTo>
                      <a:pt x="3429" y="31014"/>
                      <a:pt x="8001" y="20181"/>
                      <a:pt x="17145" y="12116"/>
                    </a:cubicBezTo>
                    <a:cubicBezTo>
                      <a:pt x="26289" y="4039"/>
                      <a:pt x="38557" y="0"/>
                      <a:pt x="53950" y="0"/>
                    </a:cubicBezTo>
                    <a:cubicBezTo>
                      <a:pt x="71628" y="0"/>
                      <a:pt x="87249" y="5855"/>
                      <a:pt x="100813" y="17590"/>
                    </a:cubicBezTo>
                    <a:lnTo>
                      <a:pt x="92812" y="25591"/>
                    </a:lnTo>
                    <a:cubicBezTo>
                      <a:pt x="81534" y="15380"/>
                      <a:pt x="68351" y="10275"/>
                      <a:pt x="53264" y="10275"/>
                    </a:cubicBezTo>
                    <a:cubicBezTo>
                      <a:pt x="41529" y="10275"/>
                      <a:pt x="32309" y="13284"/>
                      <a:pt x="25603" y="19317"/>
                    </a:cubicBezTo>
                    <a:cubicBezTo>
                      <a:pt x="18897" y="25362"/>
                      <a:pt x="15545" y="33553"/>
                      <a:pt x="15545" y="43929"/>
                    </a:cubicBezTo>
                    <a:cubicBezTo>
                      <a:pt x="15545" y="53404"/>
                      <a:pt x="18402" y="60528"/>
                      <a:pt x="24117" y="65342"/>
                    </a:cubicBezTo>
                    <a:cubicBezTo>
                      <a:pt x="29832" y="70142"/>
                      <a:pt x="37871" y="73470"/>
                      <a:pt x="48235" y="75299"/>
                    </a:cubicBezTo>
                    <a:lnTo>
                      <a:pt x="65837" y="78042"/>
                    </a:lnTo>
                    <a:cubicBezTo>
                      <a:pt x="78943" y="79883"/>
                      <a:pt x="88621" y="83465"/>
                      <a:pt x="94869" y="88811"/>
                    </a:cubicBezTo>
                    <a:cubicBezTo>
                      <a:pt x="104318" y="96584"/>
                      <a:pt x="109042" y="107124"/>
                      <a:pt x="109042" y="120396"/>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Shape 143"/>
              <p:cNvSpPr/>
              <p:nvPr/>
            </p:nvSpPr>
            <p:spPr>
              <a:xfrm>
                <a:off x="1468140" y="1449236"/>
                <a:ext cx="109499" cy="162763"/>
              </a:xfrm>
              <a:custGeom>
                <a:avLst/>
                <a:gdLst/>
                <a:ahLst/>
                <a:cxnLst/>
                <a:rect l="0" t="0" r="0" b="0"/>
                <a:pathLst>
                  <a:path w="109499" h="162763">
                    <a:moveTo>
                      <a:pt x="0" y="0"/>
                    </a:moveTo>
                    <a:lnTo>
                      <a:pt x="109499" y="0"/>
                    </a:lnTo>
                    <a:lnTo>
                      <a:pt x="109499" y="10973"/>
                    </a:lnTo>
                    <a:lnTo>
                      <a:pt x="60808" y="10973"/>
                    </a:lnTo>
                    <a:lnTo>
                      <a:pt x="60808"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Shape 144"/>
              <p:cNvSpPr/>
              <p:nvPr/>
            </p:nvSpPr>
            <p:spPr>
              <a:xfrm>
                <a:off x="1468140" y="1449236"/>
                <a:ext cx="109499" cy="162763"/>
              </a:xfrm>
              <a:custGeom>
                <a:avLst/>
                <a:gdLst/>
                <a:ahLst/>
                <a:cxnLst/>
                <a:rect l="0" t="0" r="0" b="0"/>
                <a:pathLst>
                  <a:path w="109499" h="162763">
                    <a:moveTo>
                      <a:pt x="109499" y="10973"/>
                    </a:moveTo>
                    <a:lnTo>
                      <a:pt x="60808" y="10973"/>
                    </a:lnTo>
                    <a:lnTo>
                      <a:pt x="60808" y="162763"/>
                    </a:lnTo>
                    <a:lnTo>
                      <a:pt x="48463" y="162763"/>
                    </a:lnTo>
                    <a:lnTo>
                      <a:pt x="48463" y="10973"/>
                    </a:lnTo>
                    <a:lnTo>
                      <a:pt x="0" y="10973"/>
                    </a:lnTo>
                    <a:lnTo>
                      <a:pt x="0" y="0"/>
                    </a:lnTo>
                    <a:lnTo>
                      <a:pt x="109499" y="0"/>
                    </a:lnTo>
                    <a:lnTo>
                      <a:pt x="109499"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Shape 3018"/>
              <p:cNvSpPr/>
              <p:nvPr/>
            </p:nvSpPr>
            <p:spPr>
              <a:xfrm>
                <a:off x="1608494"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Shape 3019"/>
              <p:cNvSpPr/>
              <p:nvPr/>
            </p:nvSpPr>
            <p:spPr>
              <a:xfrm>
                <a:off x="1608494" y="1413805"/>
                <a:ext cx="13716" cy="17615"/>
              </a:xfrm>
              <a:custGeom>
                <a:avLst/>
                <a:gdLst/>
                <a:ahLst/>
                <a:cxnLst/>
                <a:rect l="0" t="0" r="0" b="0"/>
                <a:pathLst>
                  <a:path w="13716" h="17615">
                    <a:moveTo>
                      <a:pt x="0" y="0"/>
                    </a:moveTo>
                    <a:lnTo>
                      <a:pt x="13716" y="0"/>
                    </a:lnTo>
                    <a:lnTo>
                      <a:pt x="13716"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Shape 147"/>
              <p:cNvSpPr/>
              <p:nvPr/>
            </p:nvSpPr>
            <p:spPr>
              <a:xfrm>
                <a:off x="1669987" y="1449233"/>
                <a:ext cx="98755" cy="162763"/>
              </a:xfrm>
              <a:custGeom>
                <a:avLst/>
                <a:gdLst/>
                <a:ahLst/>
                <a:cxnLst/>
                <a:rect l="0" t="0" r="0" b="0"/>
                <a:pathLst>
                  <a:path w="98755" h="162763">
                    <a:moveTo>
                      <a:pt x="0" y="0"/>
                    </a:moveTo>
                    <a:lnTo>
                      <a:pt x="12344" y="0"/>
                    </a:lnTo>
                    <a:lnTo>
                      <a:pt x="12344" y="151803"/>
                    </a:lnTo>
                    <a:lnTo>
                      <a:pt x="98755" y="151803"/>
                    </a:lnTo>
                    <a:lnTo>
                      <a:pt x="9875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Shape 148"/>
              <p:cNvSpPr/>
              <p:nvPr/>
            </p:nvSpPr>
            <p:spPr>
              <a:xfrm>
                <a:off x="1669987" y="1449233"/>
                <a:ext cx="98755" cy="162763"/>
              </a:xfrm>
              <a:custGeom>
                <a:avLst/>
                <a:gdLst/>
                <a:ahLst/>
                <a:cxnLst/>
                <a:rect l="0" t="0" r="0" b="0"/>
                <a:pathLst>
                  <a:path w="98755" h="162763">
                    <a:moveTo>
                      <a:pt x="98755" y="162763"/>
                    </a:moveTo>
                    <a:lnTo>
                      <a:pt x="0" y="162763"/>
                    </a:lnTo>
                    <a:lnTo>
                      <a:pt x="0" y="0"/>
                    </a:lnTo>
                    <a:lnTo>
                      <a:pt x="12344" y="0"/>
                    </a:lnTo>
                    <a:lnTo>
                      <a:pt x="12344" y="151803"/>
                    </a:lnTo>
                    <a:lnTo>
                      <a:pt x="98755" y="151803"/>
                    </a:lnTo>
                    <a:lnTo>
                      <a:pt x="98755"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Shape 3020"/>
              <p:cNvSpPr/>
              <p:nvPr/>
            </p:nvSpPr>
            <p:spPr>
              <a:xfrm>
                <a:off x="1856754"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Shape 3021"/>
              <p:cNvSpPr/>
              <p:nvPr/>
            </p:nvSpPr>
            <p:spPr>
              <a:xfrm>
                <a:off x="1856754" y="1413805"/>
                <a:ext cx="13716" cy="17615"/>
              </a:xfrm>
              <a:custGeom>
                <a:avLst/>
                <a:gdLst/>
                <a:ahLst/>
                <a:cxnLst/>
                <a:rect l="0" t="0" r="0" b="0"/>
                <a:pathLst>
                  <a:path w="13716" h="17615">
                    <a:moveTo>
                      <a:pt x="0" y="0"/>
                    </a:moveTo>
                    <a:lnTo>
                      <a:pt x="13716" y="0"/>
                    </a:lnTo>
                    <a:lnTo>
                      <a:pt x="13716"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Shape 151"/>
              <p:cNvSpPr/>
              <p:nvPr/>
            </p:nvSpPr>
            <p:spPr>
              <a:xfrm>
                <a:off x="1918240" y="1449233"/>
                <a:ext cx="109500" cy="162763"/>
              </a:xfrm>
              <a:custGeom>
                <a:avLst/>
                <a:gdLst/>
                <a:ahLst/>
                <a:cxnLst/>
                <a:rect l="0" t="0" r="0" b="0"/>
                <a:pathLst>
                  <a:path w="109500" h="162763">
                    <a:moveTo>
                      <a:pt x="0" y="0"/>
                    </a:moveTo>
                    <a:lnTo>
                      <a:pt x="12345" y="0"/>
                    </a:lnTo>
                    <a:lnTo>
                      <a:pt x="12345" y="75222"/>
                    </a:lnTo>
                    <a:lnTo>
                      <a:pt x="97155" y="75222"/>
                    </a:lnTo>
                    <a:lnTo>
                      <a:pt x="97155" y="0"/>
                    </a:lnTo>
                    <a:lnTo>
                      <a:pt x="109500" y="0"/>
                    </a:lnTo>
                    <a:lnTo>
                      <a:pt x="109500" y="162763"/>
                    </a:lnTo>
                    <a:lnTo>
                      <a:pt x="97155" y="162763"/>
                    </a:lnTo>
                    <a:lnTo>
                      <a:pt x="97155" y="86182"/>
                    </a:lnTo>
                    <a:lnTo>
                      <a:pt x="12345" y="86182"/>
                    </a:lnTo>
                    <a:lnTo>
                      <a:pt x="1234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Shape 152"/>
              <p:cNvSpPr/>
              <p:nvPr/>
            </p:nvSpPr>
            <p:spPr>
              <a:xfrm>
                <a:off x="1918240" y="1449233"/>
                <a:ext cx="109500" cy="162763"/>
              </a:xfrm>
              <a:custGeom>
                <a:avLst/>
                <a:gdLst/>
                <a:ahLst/>
                <a:cxnLst/>
                <a:rect l="0" t="0" r="0" b="0"/>
                <a:pathLst>
                  <a:path w="109500" h="162763">
                    <a:moveTo>
                      <a:pt x="109500" y="162763"/>
                    </a:moveTo>
                    <a:lnTo>
                      <a:pt x="97155" y="162763"/>
                    </a:lnTo>
                    <a:lnTo>
                      <a:pt x="97155" y="86182"/>
                    </a:lnTo>
                    <a:lnTo>
                      <a:pt x="12345" y="86182"/>
                    </a:lnTo>
                    <a:lnTo>
                      <a:pt x="12345" y="162763"/>
                    </a:lnTo>
                    <a:lnTo>
                      <a:pt x="0" y="162763"/>
                    </a:lnTo>
                    <a:lnTo>
                      <a:pt x="0" y="0"/>
                    </a:lnTo>
                    <a:lnTo>
                      <a:pt x="12345" y="0"/>
                    </a:lnTo>
                    <a:lnTo>
                      <a:pt x="12345" y="75222"/>
                    </a:lnTo>
                    <a:lnTo>
                      <a:pt x="97155" y="75222"/>
                    </a:lnTo>
                    <a:lnTo>
                      <a:pt x="97155" y="0"/>
                    </a:lnTo>
                    <a:lnTo>
                      <a:pt x="109500" y="0"/>
                    </a:lnTo>
                    <a:lnTo>
                      <a:pt x="109500"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Shape 153"/>
              <p:cNvSpPr/>
              <p:nvPr/>
            </p:nvSpPr>
            <p:spPr>
              <a:xfrm>
                <a:off x="2076892" y="1449234"/>
                <a:ext cx="54292" cy="162763"/>
              </a:xfrm>
              <a:custGeom>
                <a:avLst/>
                <a:gdLst/>
                <a:ahLst/>
                <a:cxnLst/>
                <a:rect l="0" t="0" r="0" b="0"/>
                <a:pathLst>
                  <a:path w="54292" h="162763">
                    <a:moveTo>
                      <a:pt x="0" y="0"/>
                    </a:moveTo>
                    <a:lnTo>
                      <a:pt x="54292" y="0"/>
                    </a:lnTo>
                    <a:lnTo>
                      <a:pt x="54292" y="10973"/>
                    </a:lnTo>
                    <a:lnTo>
                      <a:pt x="12345" y="10973"/>
                    </a:lnTo>
                    <a:lnTo>
                      <a:pt x="12345" y="76822"/>
                    </a:lnTo>
                    <a:lnTo>
                      <a:pt x="54292" y="76822"/>
                    </a:lnTo>
                    <a:lnTo>
                      <a:pt x="54292" y="87782"/>
                    </a:lnTo>
                    <a:lnTo>
                      <a:pt x="12345" y="87782"/>
                    </a:lnTo>
                    <a:lnTo>
                      <a:pt x="12345"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Shape 154"/>
              <p:cNvSpPr/>
              <p:nvPr/>
            </p:nvSpPr>
            <p:spPr>
              <a:xfrm>
                <a:off x="2131184" y="1449234"/>
                <a:ext cx="56121" cy="162789"/>
              </a:xfrm>
              <a:custGeom>
                <a:avLst/>
                <a:gdLst/>
                <a:ahLst/>
                <a:cxnLst/>
                <a:rect l="0" t="0" r="0" b="0"/>
                <a:pathLst>
                  <a:path w="56121" h="162789">
                    <a:moveTo>
                      <a:pt x="0" y="0"/>
                    </a:moveTo>
                    <a:lnTo>
                      <a:pt x="7658" y="0"/>
                    </a:lnTo>
                    <a:cubicBezTo>
                      <a:pt x="21374" y="0"/>
                      <a:pt x="32576" y="3873"/>
                      <a:pt x="41263" y="11582"/>
                    </a:cubicBezTo>
                    <a:cubicBezTo>
                      <a:pt x="49949" y="19291"/>
                      <a:pt x="54292" y="30023"/>
                      <a:pt x="54292" y="43777"/>
                    </a:cubicBezTo>
                    <a:cubicBezTo>
                      <a:pt x="54292" y="55854"/>
                      <a:pt x="50978" y="65672"/>
                      <a:pt x="44348" y="73241"/>
                    </a:cubicBezTo>
                    <a:cubicBezTo>
                      <a:pt x="37719" y="80797"/>
                      <a:pt x="28537" y="85649"/>
                      <a:pt x="16802" y="87782"/>
                    </a:cubicBezTo>
                    <a:lnTo>
                      <a:pt x="56121" y="162763"/>
                    </a:lnTo>
                    <a:lnTo>
                      <a:pt x="41682" y="162789"/>
                    </a:lnTo>
                    <a:lnTo>
                      <a:pt x="2604" y="87782"/>
                    </a:lnTo>
                    <a:lnTo>
                      <a:pt x="0" y="87782"/>
                    </a:lnTo>
                    <a:lnTo>
                      <a:pt x="0" y="76822"/>
                    </a:lnTo>
                    <a:lnTo>
                      <a:pt x="6058" y="76822"/>
                    </a:lnTo>
                    <a:cubicBezTo>
                      <a:pt x="16726" y="76822"/>
                      <a:pt x="25375" y="74041"/>
                      <a:pt x="32004" y="68478"/>
                    </a:cubicBezTo>
                    <a:cubicBezTo>
                      <a:pt x="38634" y="62903"/>
                      <a:pt x="41948" y="54724"/>
                      <a:pt x="41948" y="43891"/>
                    </a:cubicBezTo>
                    <a:cubicBezTo>
                      <a:pt x="41948" y="33071"/>
                      <a:pt x="38634" y="24892"/>
                      <a:pt x="32004" y="19317"/>
                    </a:cubicBezTo>
                    <a:cubicBezTo>
                      <a:pt x="25375" y="13767"/>
                      <a:pt x="16726" y="10973"/>
                      <a:pt x="6058"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Shape 155"/>
              <p:cNvSpPr/>
              <p:nvPr/>
            </p:nvSpPr>
            <p:spPr>
              <a:xfrm>
                <a:off x="2089236" y="1460207"/>
                <a:ext cx="83896" cy="65849"/>
              </a:xfrm>
              <a:custGeom>
                <a:avLst/>
                <a:gdLst/>
                <a:ahLst/>
                <a:cxnLst/>
                <a:rect l="0" t="0" r="0" b="0"/>
                <a:pathLst>
                  <a:path w="83896" h="65849">
                    <a:moveTo>
                      <a:pt x="83896" y="32919"/>
                    </a:moveTo>
                    <a:cubicBezTo>
                      <a:pt x="83896" y="22098"/>
                      <a:pt x="80582" y="13919"/>
                      <a:pt x="73952" y="8344"/>
                    </a:cubicBezTo>
                    <a:cubicBezTo>
                      <a:pt x="67323" y="2794"/>
                      <a:pt x="58674" y="0"/>
                      <a:pt x="48006" y="0"/>
                    </a:cubicBezTo>
                    <a:lnTo>
                      <a:pt x="0" y="0"/>
                    </a:lnTo>
                    <a:lnTo>
                      <a:pt x="0" y="65849"/>
                    </a:lnTo>
                    <a:lnTo>
                      <a:pt x="48006" y="65849"/>
                    </a:lnTo>
                    <a:cubicBezTo>
                      <a:pt x="58674" y="65849"/>
                      <a:pt x="67323" y="63068"/>
                      <a:pt x="73952" y="57506"/>
                    </a:cubicBezTo>
                    <a:cubicBezTo>
                      <a:pt x="80582" y="51931"/>
                      <a:pt x="83896" y="43752"/>
                      <a:pt x="83896"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Shape 156"/>
              <p:cNvSpPr/>
              <p:nvPr/>
            </p:nvSpPr>
            <p:spPr>
              <a:xfrm>
                <a:off x="2076892" y="1449234"/>
                <a:ext cx="110414" cy="162789"/>
              </a:xfrm>
              <a:custGeom>
                <a:avLst/>
                <a:gdLst/>
                <a:ahLst/>
                <a:cxnLst/>
                <a:rect l="0" t="0" r="0" b="0"/>
                <a:pathLst>
                  <a:path w="110414" h="162789">
                    <a:moveTo>
                      <a:pt x="110414" y="162763"/>
                    </a:moveTo>
                    <a:lnTo>
                      <a:pt x="95974" y="162789"/>
                    </a:lnTo>
                    <a:lnTo>
                      <a:pt x="56896" y="87782"/>
                    </a:lnTo>
                    <a:lnTo>
                      <a:pt x="12345" y="87782"/>
                    </a:lnTo>
                    <a:lnTo>
                      <a:pt x="12345" y="162763"/>
                    </a:lnTo>
                    <a:lnTo>
                      <a:pt x="0" y="162763"/>
                    </a:lnTo>
                    <a:lnTo>
                      <a:pt x="0" y="0"/>
                    </a:lnTo>
                    <a:lnTo>
                      <a:pt x="61950" y="0"/>
                    </a:lnTo>
                    <a:cubicBezTo>
                      <a:pt x="75667" y="0"/>
                      <a:pt x="86868" y="3873"/>
                      <a:pt x="95555" y="11582"/>
                    </a:cubicBezTo>
                    <a:cubicBezTo>
                      <a:pt x="104242" y="19291"/>
                      <a:pt x="108585" y="30023"/>
                      <a:pt x="108585" y="43777"/>
                    </a:cubicBezTo>
                    <a:cubicBezTo>
                      <a:pt x="108585" y="55854"/>
                      <a:pt x="105270" y="65672"/>
                      <a:pt x="98641" y="73241"/>
                    </a:cubicBezTo>
                    <a:cubicBezTo>
                      <a:pt x="92011" y="80797"/>
                      <a:pt x="82829" y="85649"/>
                      <a:pt x="71095" y="87782"/>
                    </a:cubicBezTo>
                    <a:lnTo>
                      <a:pt x="110414"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157"/>
              <p:cNvSpPr/>
              <p:nvPr/>
            </p:nvSpPr>
            <p:spPr>
              <a:xfrm>
                <a:off x="2204218" y="1449232"/>
                <a:ext cx="65379" cy="162763"/>
              </a:xfrm>
              <a:custGeom>
                <a:avLst/>
                <a:gdLst/>
                <a:ahLst/>
                <a:cxnLst/>
                <a:rect l="0" t="0" r="0" b="0"/>
                <a:pathLst>
                  <a:path w="65379" h="162763">
                    <a:moveTo>
                      <a:pt x="59893" y="0"/>
                    </a:moveTo>
                    <a:lnTo>
                      <a:pt x="65379" y="0"/>
                    </a:lnTo>
                    <a:lnTo>
                      <a:pt x="65379" y="16205"/>
                    </a:lnTo>
                    <a:lnTo>
                      <a:pt x="31255" y="112255"/>
                    </a:lnTo>
                    <a:lnTo>
                      <a:pt x="65379" y="112255"/>
                    </a:lnTo>
                    <a:lnTo>
                      <a:pt x="65379" y="123215"/>
                    </a:lnTo>
                    <a:lnTo>
                      <a:pt x="27216" y="123215"/>
                    </a:lnTo>
                    <a:lnTo>
                      <a:pt x="13170" y="162738"/>
                    </a:lnTo>
                    <a:lnTo>
                      <a:pt x="0" y="162763"/>
                    </a:lnTo>
                    <a:lnTo>
                      <a:pt x="59893"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Shape 158"/>
              <p:cNvSpPr/>
              <p:nvPr/>
            </p:nvSpPr>
            <p:spPr>
              <a:xfrm>
                <a:off x="2269598" y="1449232"/>
                <a:ext cx="65380" cy="162763"/>
              </a:xfrm>
              <a:custGeom>
                <a:avLst/>
                <a:gdLst/>
                <a:ahLst/>
                <a:cxnLst/>
                <a:rect l="0" t="0" r="0" b="0"/>
                <a:pathLst>
                  <a:path w="65380" h="162763">
                    <a:moveTo>
                      <a:pt x="0" y="0"/>
                    </a:moveTo>
                    <a:lnTo>
                      <a:pt x="5486" y="0"/>
                    </a:lnTo>
                    <a:lnTo>
                      <a:pt x="65380" y="162763"/>
                    </a:lnTo>
                    <a:lnTo>
                      <a:pt x="52210" y="162738"/>
                    </a:lnTo>
                    <a:lnTo>
                      <a:pt x="38164" y="123215"/>
                    </a:lnTo>
                    <a:lnTo>
                      <a:pt x="0" y="123215"/>
                    </a:lnTo>
                    <a:lnTo>
                      <a:pt x="0" y="112255"/>
                    </a:lnTo>
                    <a:lnTo>
                      <a:pt x="34125" y="112255"/>
                    </a:lnTo>
                    <a:lnTo>
                      <a:pt x="0" y="16205"/>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159"/>
              <p:cNvSpPr/>
              <p:nvPr/>
            </p:nvSpPr>
            <p:spPr>
              <a:xfrm>
                <a:off x="2235473"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Shape 160"/>
              <p:cNvSpPr/>
              <p:nvPr/>
            </p:nvSpPr>
            <p:spPr>
              <a:xfrm>
                <a:off x="2204218" y="1449232"/>
                <a:ext cx="130759" cy="162763"/>
              </a:xfrm>
              <a:custGeom>
                <a:avLst/>
                <a:gdLst/>
                <a:ahLst/>
                <a:cxnLst/>
                <a:rect l="0" t="0" r="0" b="0"/>
                <a:pathLst>
                  <a:path w="130759" h="162763">
                    <a:moveTo>
                      <a:pt x="130759" y="162763"/>
                    </a:moveTo>
                    <a:lnTo>
                      <a:pt x="117589" y="162738"/>
                    </a:lnTo>
                    <a:lnTo>
                      <a:pt x="103543" y="123215"/>
                    </a:lnTo>
                    <a:lnTo>
                      <a:pt x="27216" y="123215"/>
                    </a:lnTo>
                    <a:lnTo>
                      <a:pt x="13170" y="162738"/>
                    </a:lnTo>
                    <a:lnTo>
                      <a:pt x="0" y="162763"/>
                    </a:lnTo>
                    <a:lnTo>
                      <a:pt x="59893" y="0"/>
                    </a:lnTo>
                    <a:lnTo>
                      <a:pt x="70866" y="0"/>
                    </a:lnTo>
                    <a:lnTo>
                      <a:pt x="130759"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Shape 161"/>
              <p:cNvSpPr/>
              <p:nvPr/>
            </p:nvSpPr>
            <p:spPr>
              <a:xfrm>
                <a:off x="2356005" y="1447870"/>
                <a:ext cx="111112" cy="165519"/>
              </a:xfrm>
              <a:custGeom>
                <a:avLst/>
                <a:gdLst/>
                <a:ahLst/>
                <a:cxnLst/>
                <a:rect l="0" t="0" r="0" b="0"/>
                <a:pathLst>
                  <a:path w="111112" h="165519">
                    <a:moveTo>
                      <a:pt x="55791" y="0"/>
                    </a:moveTo>
                    <a:cubicBezTo>
                      <a:pt x="70256" y="0"/>
                      <a:pt x="82410" y="4191"/>
                      <a:pt x="92240" y="12573"/>
                    </a:cubicBezTo>
                    <a:cubicBezTo>
                      <a:pt x="102083" y="20955"/>
                      <a:pt x="108356" y="32614"/>
                      <a:pt x="111112" y="47549"/>
                    </a:cubicBezTo>
                    <a:lnTo>
                      <a:pt x="98539" y="47549"/>
                    </a:lnTo>
                    <a:cubicBezTo>
                      <a:pt x="96253" y="36258"/>
                      <a:pt x="91287" y="27356"/>
                      <a:pt x="83680" y="20803"/>
                    </a:cubicBezTo>
                    <a:cubicBezTo>
                      <a:pt x="76048" y="14249"/>
                      <a:pt x="66764" y="10973"/>
                      <a:pt x="55791" y="10973"/>
                    </a:cubicBezTo>
                    <a:cubicBezTo>
                      <a:pt x="43586" y="10973"/>
                      <a:pt x="33299" y="15164"/>
                      <a:pt x="24917" y="23533"/>
                    </a:cubicBezTo>
                    <a:cubicBezTo>
                      <a:pt x="19583" y="28880"/>
                      <a:pt x="16002" y="35814"/>
                      <a:pt x="14173" y="44348"/>
                    </a:cubicBezTo>
                    <a:cubicBezTo>
                      <a:pt x="12954" y="51651"/>
                      <a:pt x="12357" y="64465"/>
                      <a:pt x="12357" y="82753"/>
                    </a:cubicBezTo>
                    <a:cubicBezTo>
                      <a:pt x="12357" y="102260"/>
                      <a:pt x="13068" y="115633"/>
                      <a:pt x="14529" y="122872"/>
                    </a:cubicBezTo>
                    <a:cubicBezTo>
                      <a:pt x="15964" y="130111"/>
                      <a:pt x="19431" y="136474"/>
                      <a:pt x="24917" y="141961"/>
                    </a:cubicBezTo>
                    <a:cubicBezTo>
                      <a:pt x="33299" y="150342"/>
                      <a:pt x="43586" y="154521"/>
                      <a:pt x="55791" y="154521"/>
                    </a:cubicBezTo>
                    <a:cubicBezTo>
                      <a:pt x="66764" y="154521"/>
                      <a:pt x="76048" y="151333"/>
                      <a:pt x="83680" y="144932"/>
                    </a:cubicBezTo>
                    <a:cubicBezTo>
                      <a:pt x="91287" y="138531"/>
                      <a:pt x="96406" y="129540"/>
                      <a:pt x="98984" y="117958"/>
                    </a:cubicBezTo>
                    <a:lnTo>
                      <a:pt x="111112" y="117958"/>
                    </a:lnTo>
                    <a:cubicBezTo>
                      <a:pt x="108661" y="132575"/>
                      <a:pt x="102413" y="144157"/>
                      <a:pt x="92354" y="152692"/>
                    </a:cubicBezTo>
                    <a:cubicBezTo>
                      <a:pt x="82296" y="161252"/>
                      <a:pt x="70104" y="165519"/>
                      <a:pt x="55791" y="165519"/>
                    </a:cubicBezTo>
                    <a:cubicBezTo>
                      <a:pt x="39776" y="165519"/>
                      <a:pt x="26213" y="159931"/>
                      <a:pt x="15087" y="148818"/>
                    </a:cubicBezTo>
                    <a:cubicBezTo>
                      <a:pt x="8229" y="141961"/>
                      <a:pt x="4001" y="134417"/>
                      <a:pt x="2400" y="126174"/>
                    </a:cubicBezTo>
                    <a:cubicBezTo>
                      <a:pt x="800" y="117958"/>
                      <a:pt x="0" y="103467"/>
                      <a:pt x="0" y="82753"/>
                    </a:cubicBezTo>
                    <a:cubicBezTo>
                      <a:pt x="0" y="62331"/>
                      <a:pt x="800" y="47917"/>
                      <a:pt x="2400" y="39548"/>
                    </a:cubicBezTo>
                    <a:cubicBezTo>
                      <a:pt x="4001" y="31166"/>
                      <a:pt x="8229" y="23533"/>
                      <a:pt x="15087" y="16675"/>
                    </a:cubicBezTo>
                    <a:cubicBezTo>
                      <a:pt x="26213" y="5562"/>
                      <a:pt x="39776" y="0"/>
                      <a:pt x="55791"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162"/>
              <p:cNvSpPr/>
              <p:nvPr/>
            </p:nvSpPr>
            <p:spPr>
              <a:xfrm>
                <a:off x="2356005" y="1447870"/>
                <a:ext cx="111112" cy="165519"/>
              </a:xfrm>
              <a:custGeom>
                <a:avLst/>
                <a:gdLst/>
                <a:ahLst/>
                <a:cxnLst/>
                <a:rect l="0" t="0" r="0" b="0"/>
                <a:pathLst>
                  <a:path w="111112" h="165519">
                    <a:moveTo>
                      <a:pt x="111112" y="117958"/>
                    </a:moveTo>
                    <a:cubicBezTo>
                      <a:pt x="108661" y="132575"/>
                      <a:pt x="102413" y="144157"/>
                      <a:pt x="92354" y="152692"/>
                    </a:cubicBezTo>
                    <a:cubicBezTo>
                      <a:pt x="82296" y="161252"/>
                      <a:pt x="70104" y="165519"/>
                      <a:pt x="55791" y="165519"/>
                    </a:cubicBezTo>
                    <a:cubicBezTo>
                      <a:pt x="39776" y="165519"/>
                      <a:pt x="26213" y="159931"/>
                      <a:pt x="15087" y="148818"/>
                    </a:cubicBezTo>
                    <a:cubicBezTo>
                      <a:pt x="8229" y="141961"/>
                      <a:pt x="4001" y="134417"/>
                      <a:pt x="2400" y="126174"/>
                    </a:cubicBezTo>
                    <a:cubicBezTo>
                      <a:pt x="800" y="117958"/>
                      <a:pt x="0" y="103467"/>
                      <a:pt x="0" y="82753"/>
                    </a:cubicBezTo>
                    <a:cubicBezTo>
                      <a:pt x="0" y="62331"/>
                      <a:pt x="800" y="47917"/>
                      <a:pt x="2400" y="39548"/>
                    </a:cubicBezTo>
                    <a:cubicBezTo>
                      <a:pt x="4001" y="31166"/>
                      <a:pt x="8229" y="23533"/>
                      <a:pt x="15087" y="16675"/>
                    </a:cubicBezTo>
                    <a:cubicBezTo>
                      <a:pt x="26213" y="5562"/>
                      <a:pt x="39776" y="0"/>
                      <a:pt x="55791" y="0"/>
                    </a:cubicBezTo>
                    <a:cubicBezTo>
                      <a:pt x="70256" y="0"/>
                      <a:pt x="82410" y="4191"/>
                      <a:pt x="92240" y="12573"/>
                    </a:cubicBezTo>
                    <a:cubicBezTo>
                      <a:pt x="102083" y="20955"/>
                      <a:pt x="108356" y="32614"/>
                      <a:pt x="111112" y="47549"/>
                    </a:cubicBezTo>
                    <a:lnTo>
                      <a:pt x="98539" y="47549"/>
                    </a:lnTo>
                    <a:cubicBezTo>
                      <a:pt x="96253" y="36258"/>
                      <a:pt x="91287" y="27356"/>
                      <a:pt x="83680" y="20803"/>
                    </a:cubicBezTo>
                    <a:cubicBezTo>
                      <a:pt x="76048" y="14249"/>
                      <a:pt x="66764" y="10973"/>
                      <a:pt x="55791" y="10973"/>
                    </a:cubicBezTo>
                    <a:cubicBezTo>
                      <a:pt x="43586" y="10973"/>
                      <a:pt x="33299" y="15164"/>
                      <a:pt x="24917" y="23533"/>
                    </a:cubicBezTo>
                    <a:cubicBezTo>
                      <a:pt x="19583" y="28880"/>
                      <a:pt x="16002" y="35814"/>
                      <a:pt x="14173" y="44348"/>
                    </a:cubicBezTo>
                    <a:cubicBezTo>
                      <a:pt x="12954" y="51651"/>
                      <a:pt x="12357" y="64465"/>
                      <a:pt x="12357" y="82753"/>
                    </a:cubicBezTo>
                    <a:cubicBezTo>
                      <a:pt x="12357" y="102260"/>
                      <a:pt x="13068" y="115633"/>
                      <a:pt x="14529" y="122872"/>
                    </a:cubicBezTo>
                    <a:cubicBezTo>
                      <a:pt x="15964" y="130111"/>
                      <a:pt x="19431" y="136474"/>
                      <a:pt x="24917" y="141961"/>
                    </a:cubicBezTo>
                    <a:cubicBezTo>
                      <a:pt x="33299" y="150342"/>
                      <a:pt x="43586" y="154521"/>
                      <a:pt x="55791" y="154521"/>
                    </a:cubicBezTo>
                    <a:cubicBezTo>
                      <a:pt x="66764" y="154521"/>
                      <a:pt x="76048" y="151333"/>
                      <a:pt x="83680" y="144932"/>
                    </a:cubicBezTo>
                    <a:cubicBezTo>
                      <a:pt x="91287" y="138531"/>
                      <a:pt x="96406" y="129540"/>
                      <a:pt x="98984" y="117958"/>
                    </a:cubicBezTo>
                    <a:lnTo>
                      <a:pt x="111112" y="117958"/>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Shape 163"/>
              <p:cNvSpPr/>
              <p:nvPr/>
            </p:nvSpPr>
            <p:spPr>
              <a:xfrm>
                <a:off x="2486762" y="1449232"/>
                <a:ext cx="65386" cy="162763"/>
              </a:xfrm>
              <a:custGeom>
                <a:avLst/>
                <a:gdLst/>
                <a:ahLst/>
                <a:cxnLst/>
                <a:rect l="0" t="0" r="0" b="0"/>
                <a:pathLst>
                  <a:path w="65386" h="162763">
                    <a:moveTo>
                      <a:pt x="59906" y="0"/>
                    </a:moveTo>
                    <a:lnTo>
                      <a:pt x="65386" y="0"/>
                    </a:lnTo>
                    <a:lnTo>
                      <a:pt x="65386" y="16223"/>
                    </a:lnTo>
                    <a:lnTo>
                      <a:pt x="65380" y="16205"/>
                    </a:lnTo>
                    <a:lnTo>
                      <a:pt x="31255" y="112255"/>
                    </a:lnTo>
                    <a:lnTo>
                      <a:pt x="65386" y="112255"/>
                    </a:lnTo>
                    <a:lnTo>
                      <a:pt x="65386" y="123215"/>
                    </a:lnTo>
                    <a:lnTo>
                      <a:pt x="27229" y="123215"/>
                    </a:lnTo>
                    <a:lnTo>
                      <a:pt x="13170" y="162738"/>
                    </a:lnTo>
                    <a:lnTo>
                      <a:pt x="0" y="162763"/>
                    </a:lnTo>
                    <a:lnTo>
                      <a:pt x="59906"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Shape 164"/>
              <p:cNvSpPr/>
              <p:nvPr/>
            </p:nvSpPr>
            <p:spPr>
              <a:xfrm>
                <a:off x="2552147" y="1449232"/>
                <a:ext cx="65386" cy="162763"/>
              </a:xfrm>
              <a:custGeom>
                <a:avLst/>
                <a:gdLst/>
                <a:ahLst/>
                <a:cxnLst/>
                <a:rect l="0" t="0" r="0" b="0"/>
                <a:pathLst>
                  <a:path w="65386" h="162763">
                    <a:moveTo>
                      <a:pt x="0" y="0"/>
                    </a:moveTo>
                    <a:lnTo>
                      <a:pt x="5480" y="0"/>
                    </a:lnTo>
                    <a:lnTo>
                      <a:pt x="65386" y="162763"/>
                    </a:lnTo>
                    <a:lnTo>
                      <a:pt x="52216" y="162738"/>
                    </a:lnTo>
                    <a:lnTo>
                      <a:pt x="38157" y="123215"/>
                    </a:lnTo>
                    <a:lnTo>
                      <a:pt x="0" y="123215"/>
                    </a:lnTo>
                    <a:lnTo>
                      <a:pt x="0" y="112255"/>
                    </a:lnTo>
                    <a:lnTo>
                      <a:pt x="34131" y="112255"/>
                    </a:lnTo>
                    <a:lnTo>
                      <a:pt x="0" y="1622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Shape 165"/>
              <p:cNvSpPr/>
              <p:nvPr/>
            </p:nvSpPr>
            <p:spPr>
              <a:xfrm>
                <a:off x="2518016" y="1465437"/>
                <a:ext cx="68263" cy="96050"/>
              </a:xfrm>
              <a:custGeom>
                <a:avLst/>
                <a:gdLst/>
                <a:ahLst/>
                <a:cxnLst/>
                <a:rect l="0" t="0" r="0" b="0"/>
                <a:pathLst>
                  <a:path w="68263" h="96050">
                    <a:moveTo>
                      <a:pt x="68263" y="96050"/>
                    </a:moveTo>
                    <a:lnTo>
                      <a:pt x="34125" y="0"/>
                    </a:lnTo>
                    <a:lnTo>
                      <a:pt x="0" y="96050"/>
                    </a:lnTo>
                    <a:lnTo>
                      <a:pt x="68263"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Shape 166"/>
              <p:cNvSpPr/>
              <p:nvPr/>
            </p:nvSpPr>
            <p:spPr>
              <a:xfrm>
                <a:off x="2486762" y="1449232"/>
                <a:ext cx="130772" cy="162763"/>
              </a:xfrm>
              <a:custGeom>
                <a:avLst/>
                <a:gdLst/>
                <a:ahLst/>
                <a:cxnLst/>
                <a:rect l="0" t="0" r="0" b="0"/>
                <a:pathLst>
                  <a:path w="130772" h="162763">
                    <a:moveTo>
                      <a:pt x="130772" y="162763"/>
                    </a:moveTo>
                    <a:lnTo>
                      <a:pt x="117602" y="162738"/>
                    </a:lnTo>
                    <a:lnTo>
                      <a:pt x="103543" y="123215"/>
                    </a:lnTo>
                    <a:lnTo>
                      <a:pt x="27229" y="123215"/>
                    </a:lnTo>
                    <a:lnTo>
                      <a:pt x="13170" y="162738"/>
                    </a:lnTo>
                    <a:lnTo>
                      <a:pt x="0" y="162763"/>
                    </a:lnTo>
                    <a:lnTo>
                      <a:pt x="59906" y="0"/>
                    </a:lnTo>
                    <a:lnTo>
                      <a:pt x="70866" y="0"/>
                    </a:lnTo>
                    <a:lnTo>
                      <a:pt x="13077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Shape 167"/>
              <p:cNvSpPr/>
              <p:nvPr/>
            </p:nvSpPr>
            <p:spPr>
              <a:xfrm>
                <a:off x="2626662" y="1449236"/>
                <a:ext cx="109512" cy="162763"/>
              </a:xfrm>
              <a:custGeom>
                <a:avLst/>
                <a:gdLst/>
                <a:ahLst/>
                <a:cxnLst/>
                <a:rect l="0" t="0" r="0" b="0"/>
                <a:pathLst>
                  <a:path w="109512" h="162763">
                    <a:moveTo>
                      <a:pt x="0" y="0"/>
                    </a:moveTo>
                    <a:lnTo>
                      <a:pt x="109512" y="0"/>
                    </a:lnTo>
                    <a:lnTo>
                      <a:pt x="109512" y="10973"/>
                    </a:lnTo>
                    <a:lnTo>
                      <a:pt x="60820" y="10973"/>
                    </a:lnTo>
                    <a:lnTo>
                      <a:pt x="60820" y="162763"/>
                    </a:lnTo>
                    <a:lnTo>
                      <a:pt x="48463" y="162763"/>
                    </a:lnTo>
                    <a:lnTo>
                      <a:pt x="48463" y="10973"/>
                    </a:ln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Shape 168"/>
              <p:cNvSpPr/>
              <p:nvPr/>
            </p:nvSpPr>
            <p:spPr>
              <a:xfrm>
                <a:off x="2626662" y="1449236"/>
                <a:ext cx="109512" cy="162763"/>
              </a:xfrm>
              <a:custGeom>
                <a:avLst/>
                <a:gdLst/>
                <a:ahLst/>
                <a:cxnLst/>
                <a:rect l="0" t="0" r="0" b="0"/>
                <a:pathLst>
                  <a:path w="109512" h="162763">
                    <a:moveTo>
                      <a:pt x="109512" y="10973"/>
                    </a:moveTo>
                    <a:lnTo>
                      <a:pt x="60820" y="10973"/>
                    </a:lnTo>
                    <a:lnTo>
                      <a:pt x="60820" y="162763"/>
                    </a:lnTo>
                    <a:lnTo>
                      <a:pt x="48463" y="162763"/>
                    </a:lnTo>
                    <a:lnTo>
                      <a:pt x="48463" y="10973"/>
                    </a:lnTo>
                    <a:lnTo>
                      <a:pt x="0" y="10973"/>
                    </a:lnTo>
                    <a:lnTo>
                      <a:pt x="0" y="0"/>
                    </a:lnTo>
                    <a:lnTo>
                      <a:pt x="109512" y="0"/>
                    </a:lnTo>
                    <a:lnTo>
                      <a:pt x="109512" y="1097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Shape 169"/>
              <p:cNvSpPr/>
              <p:nvPr/>
            </p:nvSpPr>
            <p:spPr>
              <a:xfrm>
                <a:off x="2760632" y="1447870"/>
                <a:ext cx="111087" cy="188582"/>
              </a:xfrm>
              <a:custGeom>
                <a:avLst/>
                <a:gdLst/>
                <a:ahLst/>
                <a:cxnLst/>
                <a:rect l="0" t="0" r="0" b="0"/>
                <a:pathLst>
                  <a:path w="111087" h="188582">
                    <a:moveTo>
                      <a:pt x="55778" y="0"/>
                    </a:moveTo>
                    <a:cubicBezTo>
                      <a:pt x="70244" y="0"/>
                      <a:pt x="82398" y="4191"/>
                      <a:pt x="92240" y="12573"/>
                    </a:cubicBezTo>
                    <a:cubicBezTo>
                      <a:pt x="102057" y="20955"/>
                      <a:pt x="108344" y="32614"/>
                      <a:pt x="111087" y="47549"/>
                    </a:cubicBezTo>
                    <a:lnTo>
                      <a:pt x="98527" y="47549"/>
                    </a:lnTo>
                    <a:cubicBezTo>
                      <a:pt x="96228" y="36258"/>
                      <a:pt x="91275" y="27356"/>
                      <a:pt x="83668" y="20803"/>
                    </a:cubicBezTo>
                    <a:cubicBezTo>
                      <a:pt x="76035" y="14249"/>
                      <a:pt x="66751" y="10973"/>
                      <a:pt x="55778" y="10973"/>
                    </a:cubicBezTo>
                    <a:cubicBezTo>
                      <a:pt x="43586" y="10973"/>
                      <a:pt x="33287" y="15164"/>
                      <a:pt x="24917" y="23533"/>
                    </a:cubicBezTo>
                    <a:cubicBezTo>
                      <a:pt x="19571" y="28880"/>
                      <a:pt x="16002" y="35814"/>
                      <a:pt x="14161" y="44348"/>
                    </a:cubicBezTo>
                    <a:cubicBezTo>
                      <a:pt x="12941" y="51651"/>
                      <a:pt x="12345" y="64465"/>
                      <a:pt x="12345" y="82753"/>
                    </a:cubicBezTo>
                    <a:cubicBezTo>
                      <a:pt x="12345" y="102260"/>
                      <a:pt x="13056" y="115633"/>
                      <a:pt x="14516" y="122872"/>
                    </a:cubicBezTo>
                    <a:cubicBezTo>
                      <a:pt x="15951" y="130111"/>
                      <a:pt x="19419" y="136474"/>
                      <a:pt x="24917" y="141961"/>
                    </a:cubicBezTo>
                    <a:cubicBezTo>
                      <a:pt x="33287" y="150342"/>
                      <a:pt x="43586" y="154521"/>
                      <a:pt x="55778" y="154521"/>
                    </a:cubicBezTo>
                    <a:cubicBezTo>
                      <a:pt x="66751" y="154521"/>
                      <a:pt x="76035" y="151333"/>
                      <a:pt x="83668" y="144932"/>
                    </a:cubicBezTo>
                    <a:cubicBezTo>
                      <a:pt x="91275" y="138531"/>
                      <a:pt x="96381" y="129540"/>
                      <a:pt x="98971" y="117958"/>
                    </a:cubicBezTo>
                    <a:lnTo>
                      <a:pt x="111087" y="117958"/>
                    </a:lnTo>
                    <a:cubicBezTo>
                      <a:pt x="108801" y="131369"/>
                      <a:pt x="103238" y="142265"/>
                      <a:pt x="94412" y="150647"/>
                    </a:cubicBezTo>
                    <a:cubicBezTo>
                      <a:pt x="85560" y="159017"/>
                      <a:pt x="74663" y="163906"/>
                      <a:pt x="61709" y="165265"/>
                    </a:cubicBezTo>
                    <a:lnTo>
                      <a:pt x="61709" y="188582"/>
                    </a:lnTo>
                    <a:lnTo>
                      <a:pt x="50508" y="188582"/>
                    </a:lnTo>
                    <a:lnTo>
                      <a:pt x="50508" y="165265"/>
                    </a:lnTo>
                    <a:cubicBezTo>
                      <a:pt x="44120" y="165265"/>
                      <a:pt x="37897" y="163830"/>
                      <a:pt x="31890" y="160922"/>
                    </a:cubicBezTo>
                    <a:cubicBezTo>
                      <a:pt x="25857" y="158052"/>
                      <a:pt x="20269" y="154000"/>
                      <a:pt x="15075" y="148818"/>
                    </a:cubicBezTo>
                    <a:cubicBezTo>
                      <a:pt x="8217" y="141961"/>
                      <a:pt x="3988" y="134417"/>
                      <a:pt x="2388" y="126174"/>
                    </a:cubicBezTo>
                    <a:cubicBezTo>
                      <a:pt x="788" y="117958"/>
                      <a:pt x="0" y="103467"/>
                      <a:pt x="0" y="82753"/>
                    </a:cubicBezTo>
                    <a:cubicBezTo>
                      <a:pt x="0" y="62331"/>
                      <a:pt x="788" y="47917"/>
                      <a:pt x="2388" y="39548"/>
                    </a:cubicBezTo>
                    <a:cubicBezTo>
                      <a:pt x="3988" y="31166"/>
                      <a:pt x="8217" y="23533"/>
                      <a:pt x="15075" y="16675"/>
                    </a:cubicBezTo>
                    <a:cubicBezTo>
                      <a:pt x="26200" y="5562"/>
                      <a:pt x="39777" y="0"/>
                      <a:pt x="55778"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Shape 170"/>
              <p:cNvSpPr/>
              <p:nvPr/>
            </p:nvSpPr>
            <p:spPr>
              <a:xfrm>
                <a:off x="2760632" y="1447870"/>
                <a:ext cx="111087" cy="188582"/>
              </a:xfrm>
              <a:custGeom>
                <a:avLst/>
                <a:gdLst/>
                <a:ahLst/>
                <a:cxnLst/>
                <a:rect l="0" t="0" r="0" b="0"/>
                <a:pathLst>
                  <a:path w="111087" h="188582">
                    <a:moveTo>
                      <a:pt x="111087" y="117958"/>
                    </a:moveTo>
                    <a:cubicBezTo>
                      <a:pt x="108801" y="131369"/>
                      <a:pt x="103238" y="142265"/>
                      <a:pt x="94412" y="150647"/>
                    </a:cubicBezTo>
                    <a:cubicBezTo>
                      <a:pt x="85560" y="159017"/>
                      <a:pt x="74663" y="163906"/>
                      <a:pt x="61709" y="165265"/>
                    </a:cubicBezTo>
                    <a:lnTo>
                      <a:pt x="61709" y="188582"/>
                    </a:lnTo>
                    <a:lnTo>
                      <a:pt x="50508" y="188582"/>
                    </a:lnTo>
                    <a:lnTo>
                      <a:pt x="50508" y="165265"/>
                    </a:lnTo>
                    <a:cubicBezTo>
                      <a:pt x="44120" y="165265"/>
                      <a:pt x="37897" y="163830"/>
                      <a:pt x="31890" y="160922"/>
                    </a:cubicBezTo>
                    <a:cubicBezTo>
                      <a:pt x="25857" y="158052"/>
                      <a:pt x="20269" y="154000"/>
                      <a:pt x="15075" y="148818"/>
                    </a:cubicBezTo>
                    <a:cubicBezTo>
                      <a:pt x="8217" y="141961"/>
                      <a:pt x="3988" y="134417"/>
                      <a:pt x="2388" y="126174"/>
                    </a:cubicBezTo>
                    <a:cubicBezTo>
                      <a:pt x="788" y="117958"/>
                      <a:pt x="0" y="103467"/>
                      <a:pt x="0" y="82753"/>
                    </a:cubicBezTo>
                    <a:cubicBezTo>
                      <a:pt x="0" y="62331"/>
                      <a:pt x="788" y="47917"/>
                      <a:pt x="2388" y="39548"/>
                    </a:cubicBezTo>
                    <a:cubicBezTo>
                      <a:pt x="3988" y="31166"/>
                      <a:pt x="8217" y="23533"/>
                      <a:pt x="15075" y="16675"/>
                    </a:cubicBezTo>
                    <a:cubicBezTo>
                      <a:pt x="26200" y="5562"/>
                      <a:pt x="39777" y="0"/>
                      <a:pt x="55778" y="0"/>
                    </a:cubicBezTo>
                    <a:cubicBezTo>
                      <a:pt x="70244" y="0"/>
                      <a:pt x="82398" y="4191"/>
                      <a:pt x="92240" y="12573"/>
                    </a:cubicBezTo>
                    <a:cubicBezTo>
                      <a:pt x="102057" y="20955"/>
                      <a:pt x="108344" y="32614"/>
                      <a:pt x="111087" y="47549"/>
                    </a:cubicBezTo>
                    <a:lnTo>
                      <a:pt x="98527" y="47549"/>
                    </a:lnTo>
                    <a:cubicBezTo>
                      <a:pt x="96228" y="36258"/>
                      <a:pt x="91275" y="27356"/>
                      <a:pt x="83668" y="20803"/>
                    </a:cubicBezTo>
                    <a:cubicBezTo>
                      <a:pt x="76035" y="14249"/>
                      <a:pt x="66751" y="10973"/>
                      <a:pt x="55778" y="10973"/>
                    </a:cubicBezTo>
                    <a:cubicBezTo>
                      <a:pt x="43586" y="10973"/>
                      <a:pt x="33287" y="15164"/>
                      <a:pt x="24917" y="23533"/>
                    </a:cubicBezTo>
                    <a:cubicBezTo>
                      <a:pt x="19571" y="28880"/>
                      <a:pt x="16002" y="35814"/>
                      <a:pt x="14161" y="44348"/>
                    </a:cubicBezTo>
                    <a:cubicBezTo>
                      <a:pt x="12941" y="51651"/>
                      <a:pt x="12345" y="64465"/>
                      <a:pt x="12345" y="82753"/>
                    </a:cubicBezTo>
                    <a:cubicBezTo>
                      <a:pt x="12345" y="102260"/>
                      <a:pt x="13056" y="115633"/>
                      <a:pt x="14516" y="122872"/>
                    </a:cubicBezTo>
                    <a:cubicBezTo>
                      <a:pt x="15951" y="130111"/>
                      <a:pt x="19419" y="136474"/>
                      <a:pt x="24917" y="141961"/>
                    </a:cubicBezTo>
                    <a:cubicBezTo>
                      <a:pt x="33287" y="150342"/>
                      <a:pt x="43586" y="154521"/>
                      <a:pt x="55778" y="154521"/>
                    </a:cubicBezTo>
                    <a:cubicBezTo>
                      <a:pt x="66751" y="154521"/>
                      <a:pt x="76035" y="151333"/>
                      <a:pt x="83668" y="144932"/>
                    </a:cubicBezTo>
                    <a:cubicBezTo>
                      <a:pt x="91275" y="138531"/>
                      <a:pt x="96381" y="129540"/>
                      <a:pt x="98971" y="117958"/>
                    </a:cubicBezTo>
                    <a:lnTo>
                      <a:pt x="111087" y="117958"/>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Shape 3022"/>
              <p:cNvSpPr/>
              <p:nvPr/>
            </p:nvSpPr>
            <p:spPr>
              <a:xfrm>
                <a:off x="2913102"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Shape 172"/>
              <p:cNvSpPr/>
              <p:nvPr/>
            </p:nvSpPr>
            <p:spPr>
              <a:xfrm>
                <a:off x="2974602" y="1449233"/>
                <a:ext cx="98742" cy="162763"/>
              </a:xfrm>
              <a:custGeom>
                <a:avLst/>
                <a:gdLst/>
                <a:ahLst/>
                <a:cxnLst/>
                <a:rect l="0" t="0" r="0" b="0"/>
                <a:pathLst>
                  <a:path w="98742" h="162763">
                    <a:moveTo>
                      <a:pt x="0" y="0"/>
                    </a:moveTo>
                    <a:lnTo>
                      <a:pt x="12332" y="0"/>
                    </a:lnTo>
                    <a:lnTo>
                      <a:pt x="12332" y="151803"/>
                    </a:lnTo>
                    <a:lnTo>
                      <a:pt x="98742" y="151803"/>
                    </a:lnTo>
                    <a:lnTo>
                      <a:pt x="98742"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Shape 173"/>
              <p:cNvSpPr/>
              <p:nvPr/>
            </p:nvSpPr>
            <p:spPr>
              <a:xfrm>
                <a:off x="2974602" y="1449233"/>
                <a:ext cx="98742" cy="162763"/>
              </a:xfrm>
              <a:custGeom>
                <a:avLst/>
                <a:gdLst/>
                <a:ahLst/>
                <a:cxnLst/>
                <a:rect l="0" t="0" r="0" b="0"/>
                <a:pathLst>
                  <a:path w="98742" h="162763">
                    <a:moveTo>
                      <a:pt x="98742" y="162763"/>
                    </a:moveTo>
                    <a:lnTo>
                      <a:pt x="0" y="162763"/>
                    </a:lnTo>
                    <a:lnTo>
                      <a:pt x="0" y="0"/>
                    </a:lnTo>
                    <a:lnTo>
                      <a:pt x="12332" y="0"/>
                    </a:lnTo>
                    <a:lnTo>
                      <a:pt x="12332" y="151803"/>
                    </a:lnTo>
                    <a:lnTo>
                      <a:pt x="98742" y="151803"/>
                    </a:lnTo>
                    <a:lnTo>
                      <a:pt x="9874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Shape 174"/>
              <p:cNvSpPr/>
              <p:nvPr/>
            </p:nvSpPr>
            <p:spPr>
              <a:xfrm>
                <a:off x="3082484" y="1449232"/>
                <a:ext cx="65380" cy="162763"/>
              </a:xfrm>
              <a:custGeom>
                <a:avLst/>
                <a:gdLst/>
                <a:ahLst/>
                <a:cxnLst/>
                <a:rect l="0" t="0" r="0" b="0"/>
                <a:pathLst>
                  <a:path w="65380" h="162763">
                    <a:moveTo>
                      <a:pt x="59906" y="0"/>
                    </a:moveTo>
                    <a:lnTo>
                      <a:pt x="65380" y="0"/>
                    </a:lnTo>
                    <a:lnTo>
                      <a:pt x="65380" y="16206"/>
                    </a:lnTo>
                    <a:lnTo>
                      <a:pt x="65379" y="16205"/>
                    </a:lnTo>
                    <a:lnTo>
                      <a:pt x="31255" y="112255"/>
                    </a:lnTo>
                    <a:lnTo>
                      <a:pt x="65380" y="112255"/>
                    </a:lnTo>
                    <a:lnTo>
                      <a:pt x="65380" y="123215"/>
                    </a:lnTo>
                    <a:lnTo>
                      <a:pt x="27229" y="123215"/>
                    </a:lnTo>
                    <a:lnTo>
                      <a:pt x="13170" y="162738"/>
                    </a:lnTo>
                    <a:lnTo>
                      <a:pt x="0" y="162763"/>
                    </a:lnTo>
                    <a:lnTo>
                      <a:pt x="59906"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Shape 175"/>
              <p:cNvSpPr/>
              <p:nvPr/>
            </p:nvSpPr>
            <p:spPr>
              <a:xfrm>
                <a:off x="3147864" y="1449232"/>
                <a:ext cx="65392" cy="162763"/>
              </a:xfrm>
              <a:custGeom>
                <a:avLst/>
                <a:gdLst/>
                <a:ahLst/>
                <a:cxnLst/>
                <a:rect l="0" t="0" r="0" b="0"/>
                <a:pathLst>
                  <a:path w="65392" h="162763">
                    <a:moveTo>
                      <a:pt x="0" y="0"/>
                    </a:moveTo>
                    <a:lnTo>
                      <a:pt x="5486" y="0"/>
                    </a:lnTo>
                    <a:lnTo>
                      <a:pt x="65392" y="162763"/>
                    </a:lnTo>
                    <a:lnTo>
                      <a:pt x="52222" y="162738"/>
                    </a:lnTo>
                    <a:lnTo>
                      <a:pt x="38163" y="123215"/>
                    </a:lnTo>
                    <a:lnTo>
                      <a:pt x="0" y="123215"/>
                    </a:lnTo>
                    <a:lnTo>
                      <a:pt x="0" y="112255"/>
                    </a:lnTo>
                    <a:lnTo>
                      <a:pt x="34125" y="112255"/>
                    </a:lnTo>
                    <a:lnTo>
                      <a:pt x="0" y="16206"/>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Shape 176"/>
              <p:cNvSpPr/>
              <p:nvPr/>
            </p:nvSpPr>
            <p:spPr>
              <a:xfrm>
                <a:off x="3113739" y="1465437"/>
                <a:ext cx="68250" cy="96050"/>
              </a:xfrm>
              <a:custGeom>
                <a:avLst/>
                <a:gdLst/>
                <a:ahLst/>
                <a:cxnLst/>
                <a:rect l="0" t="0" r="0" b="0"/>
                <a:pathLst>
                  <a:path w="68250" h="96050">
                    <a:moveTo>
                      <a:pt x="68250" y="96050"/>
                    </a:moveTo>
                    <a:lnTo>
                      <a:pt x="34125" y="0"/>
                    </a:lnTo>
                    <a:lnTo>
                      <a:pt x="0" y="96050"/>
                    </a:lnTo>
                    <a:lnTo>
                      <a:pt x="68250" y="9605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Shape 177"/>
              <p:cNvSpPr/>
              <p:nvPr/>
            </p:nvSpPr>
            <p:spPr>
              <a:xfrm>
                <a:off x="3082484" y="1449232"/>
                <a:ext cx="130772" cy="162763"/>
              </a:xfrm>
              <a:custGeom>
                <a:avLst/>
                <a:gdLst/>
                <a:ahLst/>
                <a:cxnLst/>
                <a:rect l="0" t="0" r="0" b="0"/>
                <a:pathLst>
                  <a:path w="130772" h="162763">
                    <a:moveTo>
                      <a:pt x="130772" y="162763"/>
                    </a:moveTo>
                    <a:lnTo>
                      <a:pt x="117602" y="162738"/>
                    </a:lnTo>
                    <a:lnTo>
                      <a:pt x="103543" y="123215"/>
                    </a:lnTo>
                    <a:lnTo>
                      <a:pt x="27229" y="123215"/>
                    </a:lnTo>
                    <a:lnTo>
                      <a:pt x="13170" y="162738"/>
                    </a:lnTo>
                    <a:lnTo>
                      <a:pt x="0" y="162763"/>
                    </a:lnTo>
                    <a:lnTo>
                      <a:pt x="59906" y="0"/>
                    </a:lnTo>
                    <a:lnTo>
                      <a:pt x="70866" y="0"/>
                    </a:lnTo>
                    <a:lnTo>
                      <a:pt x="13077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Shape 178"/>
              <p:cNvSpPr/>
              <p:nvPr/>
            </p:nvSpPr>
            <p:spPr>
              <a:xfrm>
                <a:off x="3240691" y="1449234"/>
                <a:ext cx="54286" cy="162763"/>
              </a:xfrm>
              <a:custGeom>
                <a:avLst/>
                <a:gdLst/>
                <a:ahLst/>
                <a:cxnLst/>
                <a:rect l="0" t="0" r="0" b="0"/>
                <a:pathLst>
                  <a:path w="54286" h="162763">
                    <a:moveTo>
                      <a:pt x="0" y="0"/>
                    </a:moveTo>
                    <a:lnTo>
                      <a:pt x="54286" y="0"/>
                    </a:lnTo>
                    <a:lnTo>
                      <a:pt x="54286" y="10973"/>
                    </a:lnTo>
                    <a:lnTo>
                      <a:pt x="12344" y="10973"/>
                    </a:lnTo>
                    <a:lnTo>
                      <a:pt x="12344" y="76822"/>
                    </a:lnTo>
                    <a:lnTo>
                      <a:pt x="54286" y="76822"/>
                    </a:lnTo>
                    <a:lnTo>
                      <a:pt x="54286" y="87782"/>
                    </a:lnTo>
                    <a:lnTo>
                      <a:pt x="12344" y="87782"/>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Shape 179"/>
              <p:cNvSpPr/>
              <p:nvPr/>
            </p:nvSpPr>
            <p:spPr>
              <a:xfrm>
                <a:off x="3294977" y="1449234"/>
                <a:ext cx="56115" cy="162789"/>
              </a:xfrm>
              <a:custGeom>
                <a:avLst/>
                <a:gdLst/>
                <a:ahLst/>
                <a:cxnLst/>
                <a:rect l="0" t="0" r="0" b="0"/>
                <a:pathLst>
                  <a:path w="56115" h="162789">
                    <a:moveTo>
                      <a:pt x="0" y="0"/>
                    </a:moveTo>
                    <a:lnTo>
                      <a:pt x="7664" y="0"/>
                    </a:lnTo>
                    <a:cubicBezTo>
                      <a:pt x="21380" y="0"/>
                      <a:pt x="32582" y="3873"/>
                      <a:pt x="41256" y="11582"/>
                    </a:cubicBezTo>
                    <a:cubicBezTo>
                      <a:pt x="49955" y="19291"/>
                      <a:pt x="54299" y="30023"/>
                      <a:pt x="54299" y="43777"/>
                    </a:cubicBezTo>
                    <a:cubicBezTo>
                      <a:pt x="54299" y="55854"/>
                      <a:pt x="50971" y="65672"/>
                      <a:pt x="44342" y="73241"/>
                    </a:cubicBezTo>
                    <a:cubicBezTo>
                      <a:pt x="37712" y="80797"/>
                      <a:pt x="28530" y="85649"/>
                      <a:pt x="16808" y="87782"/>
                    </a:cubicBezTo>
                    <a:lnTo>
                      <a:pt x="56115" y="162763"/>
                    </a:lnTo>
                    <a:lnTo>
                      <a:pt x="41675" y="162789"/>
                    </a:lnTo>
                    <a:lnTo>
                      <a:pt x="2597" y="87782"/>
                    </a:lnTo>
                    <a:lnTo>
                      <a:pt x="0" y="87782"/>
                    </a:lnTo>
                    <a:lnTo>
                      <a:pt x="0" y="76822"/>
                    </a:lnTo>
                    <a:lnTo>
                      <a:pt x="6064" y="76822"/>
                    </a:lnTo>
                    <a:cubicBezTo>
                      <a:pt x="16732" y="76822"/>
                      <a:pt x="25368" y="74041"/>
                      <a:pt x="32010" y="68478"/>
                    </a:cubicBezTo>
                    <a:cubicBezTo>
                      <a:pt x="38627" y="62903"/>
                      <a:pt x="41942" y="54724"/>
                      <a:pt x="41942" y="43891"/>
                    </a:cubicBezTo>
                    <a:cubicBezTo>
                      <a:pt x="41942" y="33071"/>
                      <a:pt x="38627" y="24892"/>
                      <a:pt x="32010" y="19317"/>
                    </a:cubicBezTo>
                    <a:cubicBezTo>
                      <a:pt x="25368" y="13767"/>
                      <a:pt x="16732" y="10973"/>
                      <a:pt x="6064"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Shape 180"/>
              <p:cNvSpPr/>
              <p:nvPr/>
            </p:nvSpPr>
            <p:spPr>
              <a:xfrm>
                <a:off x="3253035" y="1460207"/>
                <a:ext cx="83884" cy="65849"/>
              </a:xfrm>
              <a:custGeom>
                <a:avLst/>
                <a:gdLst/>
                <a:ahLst/>
                <a:cxnLst/>
                <a:rect l="0" t="0" r="0" b="0"/>
                <a:pathLst>
                  <a:path w="83884" h="65849">
                    <a:moveTo>
                      <a:pt x="83884" y="32919"/>
                    </a:moveTo>
                    <a:cubicBezTo>
                      <a:pt x="83884" y="22098"/>
                      <a:pt x="80569" y="13919"/>
                      <a:pt x="73952" y="8344"/>
                    </a:cubicBezTo>
                    <a:cubicBezTo>
                      <a:pt x="67310" y="2794"/>
                      <a:pt x="58674" y="0"/>
                      <a:pt x="48006" y="0"/>
                    </a:cubicBezTo>
                    <a:lnTo>
                      <a:pt x="0" y="0"/>
                    </a:lnTo>
                    <a:lnTo>
                      <a:pt x="0" y="65849"/>
                    </a:lnTo>
                    <a:lnTo>
                      <a:pt x="48006" y="65849"/>
                    </a:lnTo>
                    <a:cubicBezTo>
                      <a:pt x="58674" y="65849"/>
                      <a:pt x="67310" y="63068"/>
                      <a:pt x="73952" y="57506"/>
                    </a:cubicBezTo>
                    <a:cubicBezTo>
                      <a:pt x="80569" y="51931"/>
                      <a:pt x="83884" y="43752"/>
                      <a:pt x="83884"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Shape 181"/>
              <p:cNvSpPr/>
              <p:nvPr/>
            </p:nvSpPr>
            <p:spPr>
              <a:xfrm>
                <a:off x="3240691" y="1449234"/>
                <a:ext cx="110401" cy="162789"/>
              </a:xfrm>
              <a:custGeom>
                <a:avLst/>
                <a:gdLst/>
                <a:ahLst/>
                <a:cxnLst/>
                <a:rect l="0" t="0" r="0" b="0"/>
                <a:pathLst>
                  <a:path w="110401" h="162789">
                    <a:moveTo>
                      <a:pt x="110401" y="162763"/>
                    </a:moveTo>
                    <a:lnTo>
                      <a:pt x="95961" y="162789"/>
                    </a:lnTo>
                    <a:lnTo>
                      <a:pt x="56883" y="87782"/>
                    </a:lnTo>
                    <a:lnTo>
                      <a:pt x="12344" y="87782"/>
                    </a:lnTo>
                    <a:lnTo>
                      <a:pt x="12344" y="162763"/>
                    </a:lnTo>
                    <a:lnTo>
                      <a:pt x="0" y="162763"/>
                    </a:lnTo>
                    <a:lnTo>
                      <a:pt x="0" y="0"/>
                    </a:lnTo>
                    <a:lnTo>
                      <a:pt x="61950" y="0"/>
                    </a:lnTo>
                    <a:cubicBezTo>
                      <a:pt x="75667" y="0"/>
                      <a:pt x="86868" y="3873"/>
                      <a:pt x="95542" y="11582"/>
                    </a:cubicBezTo>
                    <a:cubicBezTo>
                      <a:pt x="104242" y="19291"/>
                      <a:pt x="108585" y="30023"/>
                      <a:pt x="108585" y="43777"/>
                    </a:cubicBezTo>
                    <a:cubicBezTo>
                      <a:pt x="108585" y="55854"/>
                      <a:pt x="105258" y="65672"/>
                      <a:pt x="98628" y="73241"/>
                    </a:cubicBezTo>
                    <a:cubicBezTo>
                      <a:pt x="91999" y="80797"/>
                      <a:pt x="82817" y="85649"/>
                      <a:pt x="71095" y="87782"/>
                    </a:cubicBezTo>
                    <a:lnTo>
                      <a:pt x="110401"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Shape 3023"/>
              <p:cNvSpPr/>
              <p:nvPr/>
            </p:nvSpPr>
            <p:spPr>
              <a:xfrm>
                <a:off x="3389733"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Shape 183"/>
              <p:cNvSpPr/>
              <p:nvPr/>
            </p:nvSpPr>
            <p:spPr>
              <a:xfrm>
                <a:off x="3508374" y="1449236"/>
                <a:ext cx="54737" cy="162763"/>
              </a:xfrm>
              <a:custGeom>
                <a:avLst/>
                <a:gdLst/>
                <a:ahLst/>
                <a:cxnLst/>
                <a:rect l="0" t="0" r="0" b="0"/>
                <a:pathLst>
                  <a:path w="54737" h="162763">
                    <a:moveTo>
                      <a:pt x="0" y="0"/>
                    </a:moveTo>
                    <a:lnTo>
                      <a:pt x="54737" y="0"/>
                    </a:lnTo>
                    <a:lnTo>
                      <a:pt x="54737" y="10973"/>
                    </a:lnTo>
                    <a:lnTo>
                      <a:pt x="12331" y="10973"/>
                    </a:lnTo>
                    <a:lnTo>
                      <a:pt x="12331" y="74066"/>
                    </a:lnTo>
                    <a:lnTo>
                      <a:pt x="54737" y="74066"/>
                    </a:lnTo>
                    <a:lnTo>
                      <a:pt x="54737" y="85039"/>
                    </a:lnTo>
                    <a:lnTo>
                      <a:pt x="12331" y="85039"/>
                    </a:lnTo>
                    <a:lnTo>
                      <a:pt x="12331" y="151790"/>
                    </a:lnTo>
                    <a:lnTo>
                      <a:pt x="54737" y="151790"/>
                    </a:lnTo>
                    <a:lnTo>
                      <a:pt x="54737"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Shape 184"/>
              <p:cNvSpPr/>
              <p:nvPr/>
            </p:nvSpPr>
            <p:spPr>
              <a:xfrm>
                <a:off x="3563111" y="1449236"/>
                <a:ext cx="54749" cy="162763"/>
              </a:xfrm>
              <a:custGeom>
                <a:avLst/>
                <a:gdLst/>
                <a:ahLst/>
                <a:cxnLst/>
                <a:rect l="0" t="0" r="0" b="0"/>
                <a:pathLst>
                  <a:path w="54749" h="162763">
                    <a:moveTo>
                      <a:pt x="0" y="0"/>
                    </a:moveTo>
                    <a:lnTo>
                      <a:pt x="5143" y="0"/>
                    </a:lnTo>
                    <a:cubicBezTo>
                      <a:pt x="19012" y="0"/>
                      <a:pt x="30328" y="3823"/>
                      <a:pt x="39091" y="11430"/>
                    </a:cubicBezTo>
                    <a:cubicBezTo>
                      <a:pt x="47853" y="19063"/>
                      <a:pt x="52235" y="29413"/>
                      <a:pt x="52235" y="42519"/>
                    </a:cubicBezTo>
                    <a:cubicBezTo>
                      <a:pt x="52235" y="50914"/>
                      <a:pt x="49949" y="58407"/>
                      <a:pt x="45377" y="65037"/>
                    </a:cubicBezTo>
                    <a:cubicBezTo>
                      <a:pt x="40805" y="71666"/>
                      <a:pt x="34633" y="76352"/>
                      <a:pt x="26860" y="79096"/>
                    </a:cubicBezTo>
                    <a:cubicBezTo>
                      <a:pt x="35699" y="81839"/>
                      <a:pt x="42557" y="86754"/>
                      <a:pt x="47434" y="93840"/>
                    </a:cubicBezTo>
                    <a:cubicBezTo>
                      <a:pt x="52311" y="100927"/>
                      <a:pt x="54749" y="109131"/>
                      <a:pt x="54749" y="118415"/>
                    </a:cubicBezTo>
                    <a:cubicBezTo>
                      <a:pt x="54749" y="132740"/>
                      <a:pt x="50482" y="143713"/>
                      <a:pt x="41948" y="151321"/>
                    </a:cubicBezTo>
                    <a:cubicBezTo>
                      <a:pt x="33413" y="158966"/>
                      <a:pt x="21755" y="162763"/>
                      <a:pt x="6972" y="162763"/>
                    </a:cubicBezTo>
                    <a:lnTo>
                      <a:pt x="0" y="162763"/>
                    </a:lnTo>
                    <a:lnTo>
                      <a:pt x="0" y="151790"/>
                    </a:lnTo>
                    <a:lnTo>
                      <a:pt x="5613" y="151790"/>
                    </a:lnTo>
                    <a:cubicBezTo>
                      <a:pt x="16573" y="151790"/>
                      <a:pt x="25451" y="148831"/>
                      <a:pt x="32233" y="142875"/>
                    </a:cubicBezTo>
                    <a:cubicBezTo>
                      <a:pt x="39014" y="136932"/>
                      <a:pt x="42405" y="128778"/>
                      <a:pt x="42405" y="118415"/>
                    </a:cubicBezTo>
                    <a:cubicBezTo>
                      <a:pt x="42405" y="108204"/>
                      <a:pt x="39052" y="100102"/>
                      <a:pt x="32347" y="94069"/>
                    </a:cubicBezTo>
                    <a:cubicBezTo>
                      <a:pt x="25641" y="88049"/>
                      <a:pt x="16726" y="85039"/>
                      <a:pt x="5613" y="85039"/>
                    </a:cubicBezTo>
                    <a:lnTo>
                      <a:pt x="0" y="85039"/>
                    </a:lnTo>
                    <a:lnTo>
                      <a:pt x="0" y="74066"/>
                    </a:lnTo>
                    <a:lnTo>
                      <a:pt x="3772" y="74066"/>
                    </a:lnTo>
                    <a:cubicBezTo>
                      <a:pt x="14440" y="74066"/>
                      <a:pt x="22898" y="71628"/>
                      <a:pt x="29146" y="66764"/>
                    </a:cubicBezTo>
                    <a:cubicBezTo>
                      <a:pt x="36322" y="61265"/>
                      <a:pt x="39891" y="53188"/>
                      <a:pt x="39891" y="42519"/>
                    </a:cubicBezTo>
                    <a:cubicBezTo>
                      <a:pt x="39891" y="32004"/>
                      <a:pt x="36322" y="23940"/>
                      <a:pt x="29146" y="18288"/>
                    </a:cubicBezTo>
                    <a:cubicBezTo>
                      <a:pt x="22898" y="13411"/>
                      <a:pt x="14440" y="10973"/>
                      <a:pt x="3772"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Shape 185"/>
              <p:cNvSpPr/>
              <p:nvPr/>
            </p:nvSpPr>
            <p:spPr>
              <a:xfrm>
                <a:off x="3520705" y="1534276"/>
                <a:ext cx="84811" cy="66751"/>
              </a:xfrm>
              <a:custGeom>
                <a:avLst/>
                <a:gdLst/>
                <a:ahLst/>
                <a:cxnLst/>
                <a:rect l="0" t="0" r="0" b="0"/>
                <a:pathLst>
                  <a:path w="84811" h="66751">
                    <a:moveTo>
                      <a:pt x="84811" y="33375"/>
                    </a:moveTo>
                    <a:cubicBezTo>
                      <a:pt x="84811" y="23165"/>
                      <a:pt x="81458" y="15062"/>
                      <a:pt x="74752" y="9030"/>
                    </a:cubicBezTo>
                    <a:cubicBezTo>
                      <a:pt x="68047" y="3010"/>
                      <a:pt x="59131" y="0"/>
                      <a:pt x="48019" y="0"/>
                    </a:cubicBezTo>
                    <a:lnTo>
                      <a:pt x="0" y="0"/>
                    </a:lnTo>
                    <a:lnTo>
                      <a:pt x="0" y="66751"/>
                    </a:lnTo>
                    <a:lnTo>
                      <a:pt x="48019" y="66751"/>
                    </a:lnTo>
                    <a:cubicBezTo>
                      <a:pt x="58979" y="66751"/>
                      <a:pt x="67856" y="63792"/>
                      <a:pt x="74638" y="57836"/>
                    </a:cubicBezTo>
                    <a:cubicBezTo>
                      <a:pt x="81420" y="51892"/>
                      <a:pt x="84811" y="43739"/>
                      <a:pt x="84811" y="33375"/>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Shape 186"/>
              <p:cNvSpPr/>
              <p:nvPr/>
            </p:nvSpPr>
            <p:spPr>
              <a:xfrm>
                <a:off x="3520705" y="1460209"/>
                <a:ext cx="82296" cy="63093"/>
              </a:xfrm>
              <a:custGeom>
                <a:avLst/>
                <a:gdLst/>
                <a:ahLst/>
                <a:cxnLst/>
                <a:rect l="0" t="0" r="0" b="0"/>
                <a:pathLst>
                  <a:path w="82296" h="63093">
                    <a:moveTo>
                      <a:pt x="82296" y="31547"/>
                    </a:moveTo>
                    <a:cubicBezTo>
                      <a:pt x="82296" y="21031"/>
                      <a:pt x="78727" y="12967"/>
                      <a:pt x="71552" y="7315"/>
                    </a:cubicBezTo>
                    <a:cubicBezTo>
                      <a:pt x="65303" y="2438"/>
                      <a:pt x="56845" y="0"/>
                      <a:pt x="46177" y="0"/>
                    </a:cubicBezTo>
                    <a:lnTo>
                      <a:pt x="0" y="0"/>
                    </a:lnTo>
                    <a:lnTo>
                      <a:pt x="0" y="63093"/>
                    </a:lnTo>
                    <a:lnTo>
                      <a:pt x="46177" y="63093"/>
                    </a:lnTo>
                    <a:cubicBezTo>
                      <a:pt x="56845" y="63093"/>
                      <a:pt x="65303" y="60655"/>
                      <a:pt x="71552" y="55791"/>
                    </a:cubicBezTo>
                    <a:cubicBezTo>
                      <a:pt x="78727" y="50292"/>
                      <a:pt x="82296" y="42215"/>
                      <a:pt x="82296" y="31547"/>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Shape 187"/>
              <p:cNvSpPr/>
              <p:nvPr/>
            </p:nvSpPr>
            <p:spPr>
              <a:xfrm>
                <a:off x="3508374" y="1449236"/>
                <a:ext cx="109486" cy="162763"/>
              </a:xfrm>
              <a:custGeom>
                <a:avLst/>
                <a:gdLst/>
                <a:ahLst/>
                <a:cxnLst/>
                <a:rect l="0" t="0" r="0" b="0"/>
                <a:pathLst>
                  <a:path w="109486" h="162763">
                    <a:moveTo>
                      <a:pt x="109486" y="118415"/>
                    </a:moveTo>
                    <a:cubicBezTo>
                      <a:pt x="109486" y="132740"/>
                      <a:pt x="105219" y="143713"/>
                      <a:pt x="96685" y="151321"/>
                    </a:cubicBezTo>
                    <a:cubicBezTo>
                      <a:pt x="88150" y="158966"/>
                      <a:pt x="76492" y="162763"/>
                      <a:pt x="61709" y="162763"/>
                    </a:cubicBezTo>
                    <a:lnTo>
                      <a:pt x="0" y="162763"/>
                    </a:lnTo>
                    <a:lnTo>
                      <a:pt x="0" y="0"/>
                    </a:lnTo>
                    <a:lnTo>
                      <a:pt x="59880" y="0"/>
                    </a:lnTo>
                    <a:cubicBezTo>
                      <a:pt x="73749" y="0"/>
                      <a:pt x="85065" y="3823"/>
                      <a:pt x="93828" y="11430"/>
                    </a:cubicBezTo>
                    <a:cubicBezTo>
                      <a:pt x="102590" y="19063"/>
                      <a:pt x="106972" y="29413"/>
                      <a:pt x="106972" y="42519"/>
                    </a:cubicBezTo>
                    <a:cubicBezTo>
                      <a:pt x="106972" y="50914"/>
                      <a:pt x="104686" y="58407"/>
                      <a:pt x="100114" y="65037"/>
                    </a:cubicBezTo>
                    <a:cubicBezTo>
                      <a:pt x="95542" y="71666"/>
                      <a:pt x="89370" y="76352"/>
                      <a:pt x="81597" y="79096"/>
                    </a:cubicBezTo>
                    <a:cubicBezTo>
                      <a:pt x="90436" y="81839"/>
                      <a:pt x="97294" y="86754"/>
                      <a:pt x="102171" y="93840"/>
                    </a:cubicBezTo>
                    <a:cubicBezTo>
                      <a:pt x="107048" y="100927"/>
                      <a:pt x="109486" y="109131"/>
                      <a:pt x="109486" y="118415"/>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Shape 3024"/>
              <p:cNvSpPr/>
              <p:nvPr/>
            </p:nvSpPr>
            <p:spPr>
              <a:xfrm>
                <a:off x="3660611"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Shape 3025"/>
              <p:cNvSpPr/>
              <p:nvPr/>
            </p:nvSpPr>
            <p:spPr>
              <a:xfrm>
                <a:off x="3660624"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Shape 190"/>
              <p:cNvSpPr/>
              <p:nvPr/>
            </p:nvSpPr>
            <p:spPr>
              <a:xfrm>
                <a:off x="3722112" y="1449234"/>
                <a:ext cx="54286" cy="162763"/>
              </a:xfrm>
              <a:custGeom>
                <a:avLst/>
                <a:gdLst/>
                <a:ahLst/>
                <a:cxnLst/>
                <a:rect l="0" t="0" r="0" b="0"/>
                <a:pathLst>
                  <a:path w="54286" h="162763">
                    <a:moveTo>
                      <a:pt x="0" y="0"/>
                    </a:moveTo>
                    <a:lnTo>
                      <a:pt x="54286" y="0"/>
                    </a:lnTo>
                    <a:lnTo>
                      <a:pt x="54286" y="10973"/>
                    </a:lnTo>
                    <a:lnTo>
                      <a:pt x="12344" y="10973"/>
                    </a:lnTo>
                    <a:lnTo>
                      <a:pt x="12344" y="76822"/>
                    </a:lnTo>
                    <a:lnTo>
                      <a:pt x="54286" y="76822"/>
                    </a:lnTo>
                    <a:lnTo>
                      <a:pt x="54286" y="87782"/>
                    </a:lnTo>
                    <a:lnTo>
                      <a:pt x="12344" y="87782"/>
                    </a:lnTo>
                    <a:lnTo>
                      <a:pt x="12344"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Shape 191"/>
              <p:cNvSpPr/>
              <p:nvPr/>
            </p:nvSpPr>
            <p:spPr>
              <a:xfrm>
                <a:off x="3776398" y="1449234"/>
                <a:ext cx="56115" cy="162789"/>
              </a:xfrm>
              <a:custGeom>
                <a:avLst/>
                <a:gdLst/>
                <a:ahLst/>
                <a:cxnLst/>
                <a:rect l="0" t="0" r="0" b="0"/>
                <a:pathLst>
                  <a:path w="56115" h="162789">
                    <a:moveTo>
                      <a:pt x="0" y="0"/>
                    </a:moveTo>
                    <a:lnTo>
                      <a:pt x="7665" y="0"/>
                    </a:lnTo>
                    <a:cubicBezTo>
                      <a:pt x="21381" y="0"/>
                      <a:pt x="32582" y="3873"/>
                      <a:pt x="41256" y="11582"/>
                    </a:cubicBezTo>
                    <a:cubicBezTo>
                      <a:pt x="49956" y="19291"/>
                      <a:pt x="54299" y="30023"/>
                      <a:pt x="54299" y="43777"/>
                    </a:cubicBezTo>
                    <a:cubicBezTo>
                      <a:pt x="54299" y="55854"/>
                      <a:pt x="50972" y="65672"/>
                      <a:pt x="44342" y="73241"/>
                    </a:cubicBezTo>
                    <a:cubicBezTo>
                      <a:pt x="37713" y="80797"/>
                      <a:pt x="28531" y="85649"/>
                      <a:pt x="16809" y="87782"/>
                    </a:cubicBezTo>
                    <a:lnTo>
                      <a:pt x="56115" y="162763"/>
                    </a:lnTo>
                    <a:lnTo>
                      <a:pt x="41675" y="162789"/>
                    </a:lnTo>
                    <a:lnTo>
                      <a:pt x="2598" y="87782"/>
                    </a:lnTo>
                    <a:lnTo>
                      <a:pt x="0" y="87782"/>
                    </a:lnTo>
                    <a:lnTo>
                      <a:pt x="0" y="76822"/>
                    </a:lnTo>
                    <a:lnTo>
                      <a:pt x="6064" y="76822"/>
                    </a:lnTo>
                    <a:cubicBezTo>
                      <a:pt x="16733" y="76822"/>
                      <a:pt x="25369" y="74041"/>
                      <a:pt x="32010" y="68478"/>
                    </a:cubicBezTo>
                    <a:cubicBezTo>
                      <a:pt x="38627" y="62903"/>
                      <a:pt x="41942" y="54724"/>
                      <a:pt x="41942" y="43891"/>
                    </a:cubicBezTo>
                    <a:cubicBezTo>
                      <a:pt x="41942" y="33071"/>
                      <a:pt x="38627" y="24892"/>
                      <a:pt x="32010" y="19317"/>
                    </a:cubicBezTo>
                    <a:cubicBezTo>
                      <a:pt x="25369" y="13767"/>
                      <a:pt x="16733" y="10973"/>
                      <a:pt x="6064" y="10973"/>
                    </a:cubicBezTo>
                    <a:lnTo>
                      <a:pt x="0" y="1097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Shape 192"/>
              <p:cNvSpPr/>
              <p:nvPr/>
            </p:nvSpPr>
            <p:spPr>
              <a:xfrm>
                <a:off x="3734456" y="1460207"/>
                <a:ext cx="83884" cy="65849"/>
              </a:xfrm>
              <a:custGeom>
                <a:avLst/>
                <a:gdLst/>
                <a:ahLst/>
                <a:cxnLst/>
                <a:rect l="0" t="0" r="0" b="0"/>
                <a:pathLst>
                  <a:path w="83884" h="65849">
                    <a:moveTo>
                      <a:pt x="83884" y="32919"/>
                    </a:moveTo>
                    <a:cubicBezTo>
                      <a:pt x="83884" y="22098"/>
                      <a:pt x="80569" y="13919"/>
                      <a:pt x="73952" y="8344"/>
                    </a:cubicBezTo>
                    <a:cubicBezTo>
                      <a:pt x="67310" y="2794"/>
                      <a:pt x="58674" y="0"/>
                      <a:pt x="48006" y="0"/>
                    </a:cubicBezTo>
                    <a:lnTo>
                      <a:pt x="0" y="0"/>
                    </a:lnTo>
                    <a:lnTo>
                      <a:pt x="0" y="65849"/>
                    </a:lnTo>
                    <a:lnTo>
                      <a:pt x="48006" y="65849"/>
                    </a:lnTo>
                    <a:cubicBezTo>
                      <a:pt x="58674" y="65849"/>
                      <a:pt x="67310" y="63068"/>
                      <a:pt x="73952" y="57506"/>
                    </a:cubicBezTo>
                    <a:cubicBezTo>
                      <a:pt x="80569" y="51931"/>
                      <a:pt x="83884" y="43752"/>
                      <a:pt x="83884" y="32919"/>
                    </a:cubicBez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Shape 193"/>
              <p:cNvSpPr/>
              <p:nvPr/>
            </p:nvSpPr>
            <p:spPr>
              <a:xfrm>
                <a:off x="3722112" y="1449234"/>
                <a:ext cx="110401" cy="162789"/>
              </a:xfrm>
              <a:custGeom>
                <a:avLst/>
                <a:gdLst/>
                <a:ahLst/>
                <a:cxnLst/>
                <a:rect l="0" t="0" r="0" b="0"/>
                <a:pathLst>
                  <a:path w="110401" h="162789">
                    <a:moveTo>
                      <a:pt x="110401" y="162763"/>
                    </a:moveTo>
                    <a:lnTo>
                      <a:pt x="95961" y="162789"/>
                    </a:lnTo>
                    <a:lnTo>
                      <a:pt x="56883" y="87782"/>
                    </a:lnTo>
                    <a:lnTo>
                      <a:pt x="12344" y="87782"/>
                    </a:lnTo>
                    <a:lnTo>
                      <a:pt x="12344" y="162763"/>
                    </a:lnTo>
                    <a:lnTo>
                      <a:pt x="0" y="162763"/>
                    </a:lnTo>
                    <a:lnTo>
                      <a:pt x="0" y="0"/>
                    </a:lnTo>
                    <a:lnTo>
                      <a:pt x="61950" y="0"/>
                    </a:lnTo>
                    <a:cubicBezTo>
                      <a:pt x="75667" y="0"/>
                      <a:pt x="86868" y="3873"/>
                      <a:pt x="95542" y="11582"/>
                    </a:cubicBezTo>
                    <a:cubicBezTo>
                      <a:pt x="104242" y="19291"/>
                      <a:pt x="108585" y="30023"/>
                      <a:pt x="108585" y="43777"/>
                    </a:cubicBezTo>
                    <a:cubicBezTo>
                      <a:pt x="108585" y="55854"/>
                      <a:pt x="105258" y="65672"/>
                      <a:pt x="98628" y="73241"/>
                    </a:cubicBezTo>
                    <a:cubicBezTo>
                      <a:pt x="91999" y="80797"/>
                      <a:pt x="82817" y="85649"/>
                      <a:pt x="71095" y="87782"/>
                    </a:cubicBezTo>
                    <a:lnTo>
                      <a:pt x="110401"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Shape 194"/>
              <p:cNvSpPr/>
              <p:nvPr/>
            </p:nvSpPr>
            <p:spPr>
              <a:xfrm>
                <a:off x="3871167" y="1449233"/>
                <a:ext cx="98742" cy="162763"/>
              </a:xfrm>
              <a:custGeom>
                <a:avLst/>
                <a:gdLst/>
                <a:ahLst/>
                <a:cxnLst/>
                <a:rect l="0" t="0" r="0" b="0"/>
                <a:pathLst>
                  <a:path w="98742" h="162763">
                    <a:moveTo>
                      <a:pt x="0" y="0"/>
                    </a:moveTo>
                    <a:lnTo>
                      <a:pt x="12332" y="0"/>
                    </a:lnTo>
                    <a:lnTo>
                      <a:pt x="12332" y="151803"/>
                    </a:lnTo>
                    <a:lnTo>
                      <a:pt x="98742" y="151803"/>
                    </a:lnTo>
                    <a:lnTo>
                      <a:pt x="98742" y="162763"/>
                    </a:lnTo>
                    <a:lnTo>
                      <a:pt x="0" y="162763"/>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Shape 195"/>
              <p:cNvSpPr/>
              <p:nvPr/>
            </p:nvSpPr>
            <p:spPr>
              <a:xfrm>
                <a:off x="3871167" y="1449233"/>
                <a:ext cx="98742" cy="162763"/>
              </a:xfrm>
              <a:custGeom>
                <a:avLst/>
                <a:gdLst/>
                <a:ahLst/>
                <a:cxnLst/>
                <a:rect l="0" t="0" r="0" b="0"/>
                <a:pathLst>
                  <a:path w="98742" h="162763">
                    <a:moveTo>
                      <a:pt x="98742" y="162763"/>
                    </a:moveTo>
                    <a:lnTo>
                      <a:pt x="0" y="162763"/>
                    </a:lnTo>
                    <a:lnTo>
                      <a:pt x="0" y="0"/>
                    </a:lnTo>
                    <a:lnTo>
                      <a:pt x="12332" y="0"/>
                    </a:lnTo>
                    <a:lnTo>
                      <a:pt x="12332" y="151803"/>
                    </a:lnTo>
                    <a:lnTo>
                      <a:pt x="98742" y="151803"/>
                    </a:lnTo>
                    <a:lnTo>
                      <a:pt x="98742" y="162763"/>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Shape 3026"/>
              <p:cNvSpPr/>
              <p:nvPr/>
            </p:nvSpPr>
            <p:spPr>
              <a:xfrm>
                <a:off x="4000781"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Shape 3027"/>
              <p:cNvSpPr/>
              <p:nvPr/>
            </p:nvSpPr>
            <p:spPr>
              <a:xfrm>
                <a:off x="4000781"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Shape 198"/>
              <p:cNvSpPr/>
              <p:nvPr/>
            </p:nvSpPr>
            <p:spPr>
              <a:xfrm>
                <a:off x="4055861" y="1447866"/>
                <a:ext cx="111798" cy="165519"/>
              </a:xfrm>
              <a:custGeom>
                <a:avLst/>
                <a:gdLst/>
                <a:ahLst/>
                <a:cxnLst/>
                <a:rect l="0" t="0" r="0" b="0"/>
                <a:pathLst>
                  <a:path w="111798" h="165519">
                    <a:moveTo>
                      <a:pt x="56007" y="0"/>
                    </a:moveTo>
                    <a:cubicBezTo>
                      <a:pt x="70079" y="0"/>
                      <a:pt x="82207" y="4280"/>
                      <a:pt x="92392" y="12852"/>
                    </a:cubicBezTo>
                    <a:cubicBezTo>
                      <a:pt x="102565" y="21425"/>
                      <a:pt x="109029" y="32906"/>
                      <a:pt x="111798" y="47320"/>
                    </a:cubicBezTo>
                    <a:lnTo>
                      <a:pt x="99390" y="47320"/>
                    </a:lnTo>
                    <a:cubicBezTo>
                      <a:pt x="97091" y="36119"/>
                      <a:pt x="91999" y="27267"/>
                      <a:pt x="84112" y="20739"/>
                    </a:cubicBezTo>
                    <a:cubicBezTo>
                      <a:pt x="76225" y="14224"/>
                      <a:pt x="66840" y="10973"/>
                      <a:pt x="55981" y="10973"/>
                    </a:cubicBezTo>
                    <a:cubicBezTo>
                      <a:pt x="43726" y="10973"/>
                      <a:pt x="33401" y="15177"/>
                      <a:pt x="24981" y="23546"/>
                    </a:cubicBezTo>
                    <a:cubicBezTo>
                      <a:pt x="19621" y="28892"/>
                      <a:pt x="16015" y="35826"/>
                      <a:pt x="14186" y="44348"/>
                    </a:cubicBezTo>
                    <a:cubicBezTo>
                      <a:pt x="12954" y="51664"/>
                      <a:pt x="12344" y="64465"/>
                      <a:pt x="12344" y="82753"/>
                    </a:cubicBezTo>
                    <a:cubicBezTo>
                      <a:pt x="12344" y="102260"/>
                      <a:pt x="13068" y="115646"/>
                      <a:pt x="14516" y="122872"/>
                    </a:cubicBezTo>
                    <a:cubicBezTo>
                      <a:pt x="15964" y="130111"/>
                      <a:pt x="19431" y="136474"/>
                      <a:pt x="24930" y="141961"/>
                    </a:cubicBezTo>
                    <a:cubicBezTo>
                      <a:pt x="33299" y="150343"/>
                      <a:pt x="43586" y="154534"/>
                      <a:pt x="55778" y="154534"/>
                    </a:cubicBezTo>
                    <a:cubicBezTo>
                      <a:pt x="69342" y="154534"/>
                      <a:pt x="80620" y="149250"/>
                      <a:pt x="89611" y="138697"/>
                    </a:cubicBezTo>
                    <a:cubicBezTo>
                      <a:pt x="96164" y="130747"/>
                      <a:pt x="99441" y="119977"/>
                      <a:pt x="99441" y="106350"/>
                    </a:cubicBezTo>
                    <a:lnTo>
                      <a:pt x="99441" y="91668"/>
                    </a:lnTo>
                    <a:lnTo>
                      <a:pt x="55778" y="91668"/>
                    </a:lnTo>
                    <a:lnTo>
                      <a:pt x="55778" y="80696"/>
                    </a:lnTo>
                    <a:lnTo>
                      <a:pt x="111798" y="80696"/>
                    </a:lnTo>
                    <a:lnTo>
                      <a:pt x="111798" y="107277"/>
                    </a:lnTo>
                    <a:cubicBezTo>
                      <a:pt x="111798" y="123787"/>
                      <a:pt x="107366" y="136932"/>
                      <a:pt x="98539" y="146710"/>
                    </a:cubicBezTo>
                    <a:cubicBezTo>
                      <a:pt x="86944" y="159245"/>
                      <a:pt x="72695" y="165519"/>
                      <a:pt x="55778" y="165519"/>
                    </a:cubicBezTo>
                    <a:cubicBezTo>
                      <a:pt x="39789" y="165519"/>
                      <a:pt x="26213" y="159931"/>
                      <a:pt x="15087" y="148818"/>
                    </a:cubicBezTo>
                    <a:cubicBezTo>
                      <a:pt x="8229" y="141961"/>
                      <a:pt x="4001" y="134417"/>
                      <a:pt x="2400" y="126187"/>
                    </a:cubicBezTo>
                    <a:cubicBezTo>
                      <a:pt x="800" y="117958"/>
                      <a:pt x="0" y="103480"/>
                      <a:pt x="0" y="82753"/>
                    </a:cubicBezTo>
                    <a:cubicBezTo>
                      <a:pt x="0" y="62331"/>
                      <a:pt x="800" y="47930"/>
                      <a:pt x="2413" y="39548"/>
                    </a:cubicBezTo>
                    <a:cubicBezTo>
                      <a:pt x="4013" y="31166"/>
                      <a:pt x="8268" y="23546"/>
                      <a:pt x="15151" y="16688"/>
                    </a:cubicBezTo>
                    <a:cubicBezTo>
                      <a:pt x="26327" y="5575"/>
                      <a:pt x="39941" y="0"/>
                      <a:pt x="56007" y="0"/>
                    </a:cubicBez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Shape 3028"/>
              <p:cNvSpPr/>
              <p:nvPr/>
            </p:nvSpPr>
            <p:spPr>
              <a:xfrm>
                <a:off x="4072333" y="1419749"/>
                <a:ext cx="77711" cy="11201"/>
              </a:xfrm>
              <a:custGeom>
                <a:avLst/>
                <a:gdLst/>
                <a:ahLst/>
                <a:cxnLst/>
                <a:rect l="0" t="0" r="0" b="0"/>
                <a:pathLst>
                  <a:path w="77711" h="11201">
                    <a:moveTo>
                      <a:pt x="0" y="0"/>
                    </a:moveTo>
                    <a:lnTo>
                      <a:pt x="77711" y="0"/>
                    </a:lnTo>
                    <a:lnTo>
                      <a:pt x="77711" y="11201"/>
                    </a:lnTo>
                    <a:lnTo>
                      <a:pt x="0" y="11201"/>
                    </a:lnTo>
                    <a:lnTo>
                      <a:pt x="0" y="0"/>
                    </a:lnTo>
                  </a:path>
                </a:pathLst>
              </a:custGeom>
              <a:ln w="0" cap="flat">
                <a:miter lim="127000"/>
              </a:ln>
            </p:spPr>
            <p:style>
              <a:lnRef idx="0">
                <a:srgbClr val="000000">
                  <a:alpha val="0"/>
                </a:srgbClr>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Shape 200"/>
              <p:cNvSpPr/>
              <p:nvPr/>
            </p:nvSpPr>
            <p:spPr>
              <a:xfrm>
                <a:off x="4072333" y="1419749"/>
                <a:ext cx="77711" cy="11201"/>
              </a:xfrm>
              <a:custGeom>
                <a:avLst/>
                <a:gdLst/>
                <a:ahLst/>
                <a:cxnLst/>
                <a:rect l="0" t="0" r="0" b="0"/>
                <a:pathLst>
                  <a:path w="77711" h="11201">
                    <a:moveTo>
                      <a:pt x="77711" y="11201"/>
                    </a:moveTo>
                    <a:lnTo>
                      <a:pt x="0" y="11201"/>
                    </a:lnTo>
                    <a:lnTo>
                      <a:pt x="0" y="0"/>
                    </a:lnTo>
                    <a:lnTo>
                      <a:pt x="77711" y="0"/>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Shape 202"/>
              <p:cNvSpPr/>
              <p:nvPr/>
            </p:nvSpPr>
            <p:spPr>
              <a:xfrm>
                <a:off x="4055861" y="1447866"/>
                <a:ext cx="111798" cy="165519"/>
              </a:xfrm>
              <a:custGeom>
                <a:avLst/>
                <a:gdLst/>
                <a:ahLst/>
                <a:cxnLst/>
                <a:rect l="0" t="0" r="0" b="0"/>
                <a:pathLst>
                  <a:path w="111798" h="165519">
                    <a:moveTo>
                      <a:pt x="111798" y="107277"/>
                    </a:moveTo>
                    <a:cubicBezTo>
                      <a:pt x="111798" y="123787"/>
                      <a:pt x="107366" y="136932"/>
                      <a:pt x="98539" y="146710"/>
                    </a:cubicBezTo>
                    <a:cubicBezTo>
                      <a:pt x="86944" y="159245"/>
                      <a:pt x="72695" y="165519"/>
                      <a:pt x="55778" y="165519"/>
                    </a:cubicBezTo>
                    <a:cubicBezTo>
                      <a:pt x="39789" y="165519"/>
                      <a:pt x="26213" y="159931"/>
                      <a:pt x="15087" y="148818"/>
                    </a:cubicBezTo>
                    <a:cubicBezTo>
                      <a:pt x="8229" y="141961"/>
                      <a:pt x="4001" y="134417"/>
                      <a:pt x="2400" y="126187"/>
                    </a:cubicBezTo>
                    <a:cubicBezTo>
                      <a:pt x="800" y="117958"/>
                      <a:pt x="0" y="103480"/>
                      <a:pt x="0" y="82753"/>
                    </a:cubicBezTo>
                    <a:cubicBezTo>
                      <a:pt x="0" y="62331"/>
                      <a:pt x="800" y="47930"/>
                      <a:pt x="2413" y="39548"/>
                    </a:cubicBezTo>
                    <a:cubicBezTo>
                      <a:pt x="4013" y="31166"/>
                      <a:pt x="8268" y="23546"/>
                      <a:pt x="15151" y="16688"/>
                    </a:cubicBezTo>
                    <a:cubicBezTo>
                      <a:pt x="26327" y="5575"/>
                      <a:pt x="39941" y="0"/>
                      <a:pt x="56007" y="0"/>
                    </a:cubicBezTo>
                    <a:cubicBezTo>
                      <a:pt x="70079" y="0"/>
                      <a:pt x="82207" y="4280"/>
                      <a:pt x="92392" y="12852"/>
                    </a:cubicBezTo>
                    <a:cubicBezTo>
                      <a:pt x="102565" y="21425"/>
                      <a:pt x="109029" y="32906"/>
                      <a:pt x="111798" y="47320"/>
                    </a:cubicBezTo>
                    <a:lnTo>
                      <a:pt x="99390" y="47320"/>
                    </a:lnTo>
                    <a:cubicBezTo>
                      <a:pt x="97091" y="36119"/>
                      <a:pt x="91999" y="27267"/>
                      <a:pt x="84112" y="20739"/>
                    </a:cubicBezTo>
                    <a:cubicBezTo>
                      <a:pt x="76225" y="14224"/>
                      <a:pt x="66840" y="10973"/>
                      <a:pt x="55981" y="10973"/>
                    </a:cubicBezTo>
                    <a:cubicBezTo>
                      <a:pt x="43726" y="10973"/>
                      <a:pt x="33401" y="15177"/>
                      <a:pt x="24981" y="23546"/>
                    </a:cubicBezTo>
                    <a:cubicBezTo>
                      <a:pt x="19621" y="28892"/>
                      <a:pt x="16015" y="35826"/>
                      <a:pt x="14186" y="44348"/>
                    </a:cubicBezTo>
                    <a:cubicBezTo>
                      <a:pt x="12954" y="51664"/>
                      <a:pt x="12344" y="64465"/>
                      <a:pt x="12344" y="82753"/>
                    </a:cubicBezTo>
                    <a:cubicBezTo>
                      <a:pt x="12344" y="102260"/>
                      <a:pt x="13068" y="115646"/>
                      <a:pt x="14516" y="122872"/>
                    </a:cubicBezTo>
                    <a:cubicBezTo>
                      <a:pt x="15964" y="130111"/>
                      <a:pt x="19431" y="136474"/>
                      <a:pt x="24930" y="141961"/>
                    </a:cubicBezTo>
                    <a:cubicBezTo>
                      <a:pt x="33299" y="150343"/>
                      <a:pt x="43586" y="154534"/>
                      <a:pt x="55778" y="154534"/>
                    </a:cubicBezTo>
                    <a:cubicBezTo>
                      <a:pt x="69342" y="154534"/>
                      <a:pt x="80620" y="149250"/>
                      <a:pt x="89611" y="138697"/>
                    </a:cubicBezTo>
                    <a:cubicBezTo>
                      <a:pt x="96164" y="130747"/>
                      <a:pt x="99441" y="119977"/>
                      <a:pt x="99441" y="106350"/>
                    </a:cubicBezTo>
                    <a:lnTo>
                      <a:pt x="99441" y="91668"/>
                    </a:lnTo>
                    <a:lnTo>
                      <a:pt x="55778" y="91668"/>
                    </a:lnTo>
                    <a:lnTo>
                      <a:pt x="55778" y="80696"/>
                    </a:lnTo>
                    <a:lnTo>
                      <a:pt x="111798" y="80696"/>
                    </a:lnTo>
                    <a:lnTo>
                      <a:pt x="111798" y="107277"/>
                    </a:lnTo>
                    <a:close/>
                  </a:path>
                </a:pathLst>
              </a:custGeom>
              <a:ln w="6350" cap="flat">
                <a:miter lim="127000"/>
              </a:ln>
            </p:spPr>
            <p:style>
              <a:lnRef idx="1">
                <a:srgbClr val="B2B2B2"/>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Shape 3029"/>
              <p:cNvSpPr/>
              <p:nvPr/>
            </p:nvSpPr>
            <p:spPr>
              <a:xfrm>
                <a:off x="4209925" y="1449238"/>
                <a:ext cx="12344" cy="162763"/>
              </a:xfrm>
              <a:custGeom>
                <a:avLst/>
                <a:gdLst/>
                <a:ahLst/>
                <a:cxnLst/>
                <a:rect l="0" t="0" r="0" b="0"/>
                <a:pathLst>
                  <a:path w="12344" h="162763">
                    <a:moveTo>
                      <a:pt x="0" y="0"/>
                    </a:moveTo>
                    <a:lnTo>
                      <a:pt x="12344" y="0"/>
                    </a:lnTo>
                    <a:lnTo>
                      <a:pt x="12344" y="162763"/>
                    </a:lnTo>
                    <a:lnTo>
                      <a:pt x="0" y="162763"/>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Shape 3030"/>
              <p:cNvSpPr/>
              <p:nvPr/>
            </p:nvSpPr>
            <p:spPr>
              <a:xfrm>
                <a:off x="4209937" y="1413805"/>
                <a:ext cx="13703" cy="17615"/>
              </a:xfrm>
              <a:custGeom>
                <a:avLst/>
                <a:gdLst/>
                <a:ahLst/>
                <a:cxnLst/>
                <a:rect l="0" t="0" r="0" b="0"/>
                <a:pathLst>
                  <a:path w="13703" h="17615">
                    <a:moveTo>
                      <a:pt x="0" y="0"/>
                    </a:moveTo>
                    <a:lnTo>
                      <a:pt x="13703" y="0"/>
                    </a:lnTo>
                    <a:lnTo>
                      <a:pt x="13703" y="17615"/>
                    </a:lnTo>
                    <a:lnTo>
                      <a:pt x="0" y="17615"/>
                    </a:lnTo>
                    <a:lnTo>
                      <a:pt x="0" y="0"/>
                    </a:lnTo>
                  </a:path>
                </a:pathLst>
              </a:custGeom>
              <a:ln w="6350" cap="flat">
                <a:miter lim="127000"/>
              </a:ln>
            </p:spPr>
            <p:style>
              <a:lnRef idx="1">
                <a:srgbClr val="B2B2B2"/>
              </a:lnRef>
              <a:fillRef idx="1">
                <a:srgbClr val="B2B2B2"/>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2065646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771525" y="428625"/>
            <a:ext cx="10718800" cy="6029325"/>
          </a:xfrm>
          <a:prstGeom prst="rect">
            <a:avLst/>
          </a:prstGeom>
        </p:spPr>
      </p:pic>
    </p:spTree>
    <p:extLst>
      <p:ext uri="{BB962C8B-B14F-4D97-AF65-F5344CB8AC3E}">
        <p14:creationId xmlns:p14="http://schemas.microsoft.com/office/powerpoint/2010/main" val="146619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2197100"/>
          </a:xfrm>
        </p:spPr>
        <p:txBody>
          <a:bodyPr>
            <a:normAutofit/>
          </a:bodyPr>
          <a:lstStyle/>
          <a:p>
            <a:r>
              <a:rPr lang="tr-TR" sz="3600" b="1" dirty="0" smtClean="0">
                <a:latin typeface="+mn-lt"/>
              </a:rPr>
              <a:t>Küresel ölçekte tüketicilerin yaklaşık %40'ı önümüzdeki 12 ay içinde giyim ve ayakkabı harcamalarını azaltmayı planladıklarını belirtiyor</a:t>
            </a:r>
            <a:r>
              <a:rPr lang="tr-TR" b="1" dirty="0" smtClean="0">
                <a:latin typeface="+mn-lt"/>
              </a:rPr>
              <a:t>*</a:t>
            </a:r>
            <a:r>
              <a:rPr lang="tr-TR" b="1" dirty="0" smtClean="0"/>
              <a:t/>
            </a:r>
            <a:br>
              <a:rPr lang="tr-TR" b="1" dirty="0" smtClean="0"/>
            </a:br>
            <a:r>
              <a:rPr lang="tr-TR" sz="2000" i="1" baseline="30000" dirty="0" smtClean="0"/>
              <a:t>Kaynak: </a:t>
            </a:r>
            <a:r>
              <a:rPr lang="tr-TR" sz="2000" i="1" baseline="30000" dirty="0" err="1" smtClean="0"/>
              <a:t>Euromonitor</a:t>
            </a:r>
            <a:r>
              <a:rPr lang="tr-TR" sz="2000" i="1" baseline="30000" dirty="0" smtClean="0"/>
              <a:t> Uluslararası Tüketicinin Sesi: Yaşam Tarzları Araştırması 2023</a:t>
            </a:r>
            <a:endParaRPr lang="tr-TR" dirty="0"/>
          </a:p>
        </p:txBody>
      </p:sp>
      <p:sp>
        <p:nvSpPr>
          <p:cNvPr id="3" name="İçerik Yer Tutucusu 2"/>
          <p:cNvSpPr>
            <a:spLocks noGrp="1"/>
          </p:cNvSpPr>
          <p:nvPr>
            <p:ph idx="1"/>
          </p:nvPr>
        </p:nvSpPr>
        <p:spPr>
          <a:xfrm>
            <a:off x="838200" y="2743199"/>
            <a:ext cx="10515600" cy="3433763"/>
          </a:xfrm>
        </p:spPr>
        <p:txBody>
          <a:bodyPr>
            <a:normAutofit/>
          </a:bodyPr>
          <a:lstStyle/>
          <a:p>
            <a:r>
              <a:rPr lang="tr-TR" dirty="0" smtClean="0"/>
              <a:t>Yüksek </a:t>
            </a:r>
            <a:r>
              <a:rPr lang="tr-TR" dirty="0"/>
              <a:t>enflasyon ortamı fiyatlandırma stratejisini dengeleyici bir eyleme dönüştürdü</a:t>
            </a:r>
          </a:p>
          <a:p>
            <a:r>
              <a:rPr lang="tr-TR" dirty="0" smtClean="0"/>
              <a:t>Malların maliyetinde (COGS) </a:t>
            </a:r>
            <a:r>
              <a:rPr lang="tr-TR" dirty="0"/>
              <a:t>düşüş eğilimi devam ederse, Haziran 2023 dönüm noktası </a:t>
            </a:r>
            <a:r>
              <a:rPr lang="tr-TR" dirty="0" smtClean="0"/>
              <a:t>olarak </a:t>
            </a:r>
            <a:r>
              <a:rPr lang="tr-TR" dirty="0"/>
              <a:t>sektör oyuncuları, kaybedilen marjın bir kısmını geri kazanma zamanının gelip gelmediğine veya bunun yerine satış hacmi elde etmek için fiyatları düşürmeleri gerektiğine karar vermek zorunda kalacak.</a:t>
            </a:r>
          </a:p>
          <a:p>
            <a:endParaRPr lang="tr-TR" dirty="0"/>
          </a:p>
        </p:txBody>
      </p:sp>
    </p:spTree>
    <p:extLst>
      <p:ext uri="{BB962C8B-B14F-4D97-AF65-F5344CB8AC3E}">
        <p14:creationId xmlns:p14="http://schemas.microsoft.com/office/powerpoint/2010/main" val="2585924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771525" y="381001"/>
            <a:ext cx="10786532" cy="6067424"/>
          </a:xfrm>
          <a:prstGeom prst="rect">
            <a:avLst/>
          </a:prstGeom>
        </p:spPr>
      </p:pic>
    </p:spTree>
    <p:extLst>
      <p:ext uri="{BB962C8B-B14F-4D97-AF65-F5344CB8AC3E}">
        <p14:creationId xmlns:p14="http://schemas.microsoft.com/office/powerpoint/2010/main" val="798942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Jeopolitik kaygılar küresel yatırımların yeniden düzenlenmesine yol </a:t>
            </a:r>
            <a:r>
              <a:rPr lang="tr-TR" b="1" dirty="0" smtClean="0"/>
              <a:t>açıyor</a:t>
            </a:r>
            <a:endParaRPr lang="tr-TR" dirty="0"/>
          </a:p>
        </p:txBody>
      </p:sp>
      <p:sp>
        <p:nvSpPr>
          <p:cNvPr id="3" name="İçerik Yer Tutucusu 2"/>
          <p:cNvSpPr>
            <a:spLocks noGrp="1"/>
          </p:cNvSpPr>
          <p:nvPr>
            <p:ph idx="1"/>
          </p:nvPr>
        </p:nvSpPr>
        <p:spPr/>
        <p:txBody>
          <a:bodyPr>
            <a:normAutofit fontScale="92500" lnSpcReduction="10000"/>
          </a:bodyPr>
          <a:lstStyle/>
          <a:p>
            <a:r>
              <a:rPr lang="tr-TR" dirty="0"/>
              <a:t>Bu bağlamda, ABD Hükümeti'nin 2021'de başlattığı “Kuzey Orta Amerika için Eylem </a:t>
            </a:r>
            <a:r>
              <a:rPr lang="tr-TR" dirty="0" err="1"/>
              <a:t>Çağrısı”ndan</a:t>
            </a:r>
            <a:r>
              <a:rPr lang="tr-TR" dirty="0"/>
              <a:t> başlayarak, küresel yatırım haritası yeniden tasarlanırken hükümet girişimleri de ağırlık kazanıyor. Bu eylem çağrısı, tekstilde bölgesel kaynak kullanımını ve üretimi teşvik ediyor ve şu anda ABD merkezli özel işletmelerden gelen 3,2 milyar doların üzerinde taahhüt sayılıyor.</a:t>
            </a:r>
          </a:p>
          <a:p>
            <a:r>
              <a:rPr lang="tr-TR" dirty="0"/>
              <a:t>Daha genel olarak, 2020'den bu yana moda oyuncuları Çin'e daha az güveniyor ve tedarikçi havuzlarını Asya'daki diğer üretim merkezlerine (özellikle Hindistan, Vietnam, Tayland, Filipinler ve Endonezya) doğru genişletiyor, ancak aynı zamanda yakınlık yolları da geliştirmenin yollarını arıyorlar nihai pazarlarına daha yakın. Örneğin, ABD'li ayakkabı markası Steve Madden, Asya'dan uzaktaki ana pazarı olan ABD'ye hizmet vermek için üretiminin %50'sini Brezilya ve Meksika'ya kaydırdı.</a:t>
            </a:r>
          </a:p>
          <a:p>
            <a:endParaRPr lang="tr-TR" dirty="0"/>
          </a:p>
        </p:txBody>
      </p:sp>
    </p:spTree>
    <p:extLst>
      <p:ext uri="{BB962C8B-B14F-4D97-AF65-F5344CB8AC3E}">
        <p14:creationId xmlns:p14="http://schemas.microsoft.com/office/powerpoint/2010/main" val="3167290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568325" y="257175"/>
            <a:ext cx="11159066" cy="6276975"/>
          </a:xfrm>
          <a:prstGeom prst="rect">
            <a:avLst/>
          </a:prstGeom>
        </p:spPr>
      </p:pic>
    </p:spTree>
    <p:extLst>
      <p:ext uri="{BB962C8B-B14F-4D97-AF65-F5344CB8AC3E}">
        <p14:creationId xmlns:p14="http://schemas.microsoft.com/office/powerpoint/2010/main" val="21187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Dikdörtgen 3"/>
          <p:cNvSpPr/>
          <p:nvPr/>
        </p:nvSpPr>
        <p:spPr>
          <a:xfrm>
            <a:off x="0" y="0"/>
            <a:ext cx="2252312" cy="6858000"/>
          </a:xfrm>
          <a:prstGeom prst="rect">
            <a:avLst/>
          </a:prstGeom>
          <a:solidFill>
            <a:schemeClr val="tx1">
              <a:lumMod val="95000"/>
              <a:lumOff val="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Akış Çizelgesi: Sayfa Dışı Bağlayıcısı 4"/>
          <p:cNvSpPr/>
          <p:nvPr/>
        </p:nvSpPr>
        <p:spPr>
          <a:xfrm rot="16200000">
            <a:off x="2079055" y="942270"/>
            <a:ext cx="346513" cy="827589"/>
          </a:xfrm>
          <a:prstGeom prst="flowChartOffpageConnector">
            <a:avLst/>
          </a:prstGeom>
          <a:solidFill>
            <a:schemeClr val="bg1"/>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2460854" y="891061"/>
            <a:ext cx="9387843" cy="923330"/>
          </a:xfrm>
          <a:prstGeom prst="rect">
            <a:avLst/>
          </a:prstGeom>
        </p:spPr>
        <p:txBody>
          <a:bodyPr wrap="square">
            <a:spAutoFit/>
          </a:bodyPr>
          <a:lstStyle/>
          <a:p>
            <a:pPr marL="523875" algn="just"/>
            <a:r>
              <a:rPr lang="tr-TR" b="1" dirty="0">
                <a:solidFill>
                  <a:schemeClr val="bg1"/>
                </a:solidFill>
                <a:latin typeface="Times New Roman" panose="02020603050405020304" pitchFamily="18" charset="0"/>
                <a:cs typeface="Times New Roman" panose="02020603050405020304" pitchFamily="18" charset="0"/>
              </a:rPr>
              <a:t>Türkiye</a:t>
            </a:r>
            <a:r>
              <a:rPr lang="tr-TR" dirty="0">
                <a:solidFill>
                  <a:schemeClr val="bg1"/>
                </a:solidFill>
                <a:latin typeface="Times New Roman" panose="02020603050405020304" pitchFamily="18" charset="0"/>
                <a:cs typeface="Times New Roman" panose="02020603050405020304" pitchFamily="18" charset="0"/>
              </a:rPr>
              <a:t> toplam ihracatı </a:t>
            </a:r>
            <a:r>
              <a:rPr lang="tr-TR" b="1" dirty="0" smtClean="0">
                <a:solidFill>
                  <a:schemeClr val="bg1"/>
                </a:solidFill>
                <a:latin typeface="Times New Roman" panose="02020603050405020304" pitchFamily="18" charset="0"/>
                <a:cs typeface="Times New Roman" panose="02020603050405020304" pitchFamily="18" charset="0"/>
              </a:rPr>
              <a:t>2023</a:t>
            </a:r>
            <a:r>
              <a:rPr lang="tr-TR" dirty="0" smtClean="0">
                <a:solidFill>
                  <a:schemeClr val="bg1"/>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yılı </a:t>
            </a:r>
            <a:r>
              <a:rPr lang="tr-TR" b="1" dirty="0" smtClean="0">
                <a:solidFill>
                  <a:schemeClr val="bg1"/>
                </a:solidFill>
                <a:latin typeface="Times New Roman" panose="02020603050405020304" pitchFamily="18" charset="0"/>
                <a:cs typeface="Times New Roman" panose="02020603050405020304" pitchFamily="18" charset="0"/>
              </a:rPr>
              <a:t>Kasım </a:t>
            </a:r>
            <a:r>
              <a:rPr lang="tr-TR" dirty="0">
                <a:solidFill>
                  <a:schemeClr val="bg1"/>
                </a:solidFill>
                <a:latin typeface="Times New Roman" panose="02020603050405020304" pitchFamily="18" charset="0"/>
                <a:cs typeface="Times New Roman" panose="02020603050405020304" pitchFamily="18" charset="0"/>
              </a:rPr>
              <a:t>ayında, bir önceki yıl aynı döneme göre, </a:t>
            </a:r>
            <a:r>
              <a:rPr lang="tr-TR" b="1" dirty="0" smtClean="0">
                <a:solidFill>
                  <a:schemeClr val="bg1"/>
                </a:solidFill>
                <a:latin typeface="Times New Roman" panose="02020603050405020304" pitchFamily="18" charset="0"/>
                <a:cs typeface="Times New Roman" panose="02020603050405020304" pitchFamily="18" charset="0"/>
              </a:rPr>
              <a:t>%5,2 artış </a:t>
            </a:r>
            <a:r>
              <a:rPr lang="tr-TR" dirty="0" smtClean="0">
                <a:solidFill>
                  <a:schemeClr val="bg1"/>
                </a:solidFill>
                <a:latin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cs typeface="Times New Roman" panose="02020603050405020304" pitchFamily="18" charset="0"/>
              </a:rPr>
              <a:t>23 milyar 11 </a:t>
            </a:r>
            <a:r>
              <a:rPr lang="tr-TR" b="1" dirty="0">
                <a:solidFill>
                  <a:schemeClr val="bg1"/>
                </a:solidFill>
                <a:latin typeface="Times New Roman" panose="02020603050405020304" pitchFamily="18" charset="0"/>
                <a:cs typeface="Times New Roman" panose="02020603050405020304" pitchFamily="18" charset="0"/>
              </a:rPr>
              <a:t>milyon USD</a:t>
            </a:r>
            <a:r>
              <a:rPr lang="tr-TR" dirty="0">
                <a:solidFill>
                  <a:schemeClr val="bg1"/>
                </a:solidFill>
                <a:latin typeface="Times New Roman" panose="02020603050405020304" pitchFamily="18" charset="0"/>
                <a:cs typeface="Times New Roman" panose="02020603050405020304" pitchFamily="18" charset="0"/>
              </a:rPr>
              <a:t> olarak  ve </a:t>
            </a:r>
            <a:r>
              <a:rPr lang="tr-TR" b="1" dirty="0" smtClean="0">
                <a:solidFill>
                  <a:schemeClr val="bg1"/>
                </a:solidFill>
                <a:latin typeface="Times New Roman" panose="02020603050405020304" pitchFamily="18" charset="0"/>
                <a:cs typeface="Times New Roman" panose="02020603050405020304" pitchFamily="18" charset="0"/>
              </a:rPr>
              <a:t>2023</a:t>
            </a:r>
            <a:r>
              <a:rPr lang="tr-TR" dirty="0" smtClean="0">
                <a:solidFill>
                  <a:schemeClr val="bg1"/>
                </a:solidFill>
                <a:latin typeface="Times New Roman" panose="02020603050405020304" pitchFamily="18" charset="0"/>
                <a:cs typeface="Times New Roman" panose="02020603050405020304" pitchFamily="18" charset="0"/>
              </a:rPr>
              <a:t> </a:t>
            </a:r>
            <a:r>
              <a:rPr lang="tr-TR" b="1" dirty="0">
                <a:solidFill>
                  <a:schemeClr val="bg1"/>
                </a:solidFill>
                <a:latin typeface="Times New Roman" panose="02020603050405020304" pitchFamily="18" charset="0"/>
                <a:cs typeface="Times New Roman" panose="02020603050405020304" pitchFamily="18" charset="0"/>
              </a:rPr>
              <a:t>Ocak – </a:t>
            </a:r>
            <a:r>
              <a:rPr lang="tr-TR" b="1" dirty="0" smtClean="0">
                <a:solidFill>
                  <a:schemeClr val="bg1"/>
                </a:solidFill>
                <a:latin typeface="Times New Roman" panose="02020603050405020304" pitchFamily="18" charset="0"/>
                <a:cs typeface="Times New Roman" panose="02020603050405020304" pitchFamily="18" charset="0"/>
              </a:rPr>
              <a:t>Kasım </a:t>
            </a:r>
            <a:r>
              <a:rPr lang="tr-TR" dirty="0">
                <a:solidFill>
                  <a:schemeClr val="bg1"/>
                </a:solidFill>
                <a:latin typeface="Times New Roman" panose="02020603050405020304" pitchFamily="18" charset="0"/>
                <a:cs typeface="Times New Roman" panose="02020603050405020304" pitchFamily="18" charset="0"/>
              </a:rPr>
              <a:t>dönemi </a:t>
            </a:r>
            <a:r>
              <a:rPr lang="tr-TR" b="1" dirty="0" smtClean="0">
                <a:solidFill>
                  <a:schemeClr val="bg1"/>
                </a:solidFill>
                <a:latin typeface="Times New Roman" panose="02020603050405020304" pitchFamily="18" charset="0"/>
                <a:cs typeface="Times New Roman" panose="02020603050405020304" pitchFamily="18" charset="0"/>
              </a:rPr>
              <a:t>%0,7 artış</a:t>
            </a:r>
            <a:r>
              <a:rPr lang="tr-TR" dirty="0" smtClean="0">
                <a:solidFill>
                  <a:schemeClr val="bg1"/>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cs typeface="Times New Roman" panose="02020603050405020304" pitchFamily="18" charset="0"/>
              </a:rPr>
              <a:t>232 </a:t>
            </a:r>
            <a:r>
              <a:rPr lang="tr-TR" b="1" dirty="0">
                <a:solidFill>
                  <a:schemeClr val="bg1"/>
                </a:solidFill>
                <a:latin typeface="Times New Roman" panose="02020603050405020304" pitchFamily="18" charset="0"/>
                <a:cs typeface="Times New Roman" panose="02020603050405020304" pitchFamily="18" charset="0"/>
              </a:rPr>
              <a:t>milyar </a:t>
            </a:r>
            <a:r>
              <a:rPr lang="tr-TR" b="1" dirty="0" smtClean="0">
                <a:solidFill>
                  <a:schemeClr val="bg1"/>
                </a:solidFill>
                <a:latin typeface="Times New Roman" panose="02020603050405020304" pitchFamily="18" charset="0"/>
                <a:cs typeface="Times New Roman" panose="02020603050405020304" pitchFamily="18" charset="0"/>
              </a:rPr>
              <a:t>915 </a:t>
            </a:r>
            <a:r>
              <a:rPr lang="tr-TR" b="1" dirty="0">
                <a:solidFill>
                  <a:schemeClr val="bg1"/>
                </a:solidFill>
                <a:latin typeface="Times New Roman" panose="02020603050405020304" pitchFamily="18" charset="0"/>
                <a:cs typeface="Times New Roman" panose="02020603050405020304" pitchFamily="18" charset="0"/>
              </a:rPr>
              <a:t>milyon USD</a:t>
            </a:r>
            <a:r>
              <a:rPr lang="tr-TR" dirty="0">
                <a:solidFill>
                  <a:schemeClr val="bg1"/>
                </a:solidFill>
                <a:latin typeface="Times New Roman" panose="02020603050405020304" pitchFamily="18" charset="0"/>
                <a:cs typeface="Times New Roman" panose="02020603050405020304" pitchFamily="18" charset="0"/>
              </a:rPr>
              <a:t> olarak gerçekleşti. </a:t>
            </a:r>
          </a:p>
        </p:txBody>
      </p:sp>
      <p:sp>
        <p:nvSpPr>
          <p:cNvPr id="12" name="Dikdörtgen 11"/>
          <p:cNvSpPr/>
          <p:nvPr/>
        </p:nvSpPr>
        <p:spPr>
          <a:xfrm>
            <a:off x="2460856" y="1899617"/>
            <a:ext cx="9387841" cy="646331"/>
          </a:xfrm>
          <a:prstGeom prst="rect">
            <a:avLst/>
          </a:prstGeom>
        </p:spPr>
        <p:txBody>
          <a:bodyPr wrap="square">
            <a:spAutoFit/>
          </a:bodyPr>
          <a:lstStyle/>
          <a:p>
            <a:pPr marL="468000" lvl="0" algn="just"/>
            <a:r>
              <a:rPr lang="tr-TR" dirty="0" smtClean="0">
                <a:solidFill>
                  <a:schemeClr val="bg1"/>
                </a:solidFill>
                <a:latin typeface="Times New Roman" panose="02020603050405020304" pitchFamily="18" charset="0"/>
                <a:cs typeface="Times New Roman" panose="02020603050405020304" pitchFamily="18" charset="0"/>
              </a:rPr>
              <a:t>2023 </a:t>
            </a:r>
            <a:r>
              <a:rPr lang="tr-TR" b="1" dirty="0" smtClean="0">
                <a:solidFill>
                  <a:schemeClr val="bg1"/>
                </a:solidFill>
                <a:latin typeface="Times New Roman" panose="02020603050405020304" pitchFamily="18" charset="0"/>
                <a:cs typeface="Times New Roman" panose="02020603050405020304" pitchFamily="18" charset="0"/>
              </a:rPr>
              <a:t>Kasım </a:t>
            </a:r>
            <a:r>
              <a:rPr lang="tr-TR" dirty="0">
                <a:solidFill>
                  <a:schemeClr val="bg1"/>
                </a:solidFill>
                <a:latin typeface="Times New Roman" panose="02020603050405020304" pitchFamily="18" charset="0"/>
                <a:cs typeface="Times New Roman" panose="02020603050405020304" pitchFamily="18" charset="0"/>
              </a:rPr>
              <a:t>ayında </a:t>
            </a:r>
            <a:r>
              <a:rPr lang="tr-TR" b="1" dirty="0">
                <a:solidFill>
                  <a:schemeClr val="bg1"/>
                </a:solidFill>
                <a:latin typeface="Times New Roman" panose="02020603050405020304" pitchFamily="18" charset="0"/>
                <a:cs typeface="Times New Roman" panose="02020603050405020304" pitchFamily="18" charset="0"/>
              </a:rPr>
              <a:t>Türkiye Geneli </a:t>
            </a:r>
            <a:r>
              <a:rPr lang="tr-TR" dirty="0" smtClean="0">
                <a:solidFill>
                  <a:schemeClr val="bg1"/>
                </a:solidFill>
                <a:latin typeface="Times New Roman" panose="02020603050405020304" pitchFamily="18" charset="0"/>
                <a:cs typeface="Times New Roman" panose="02020603050405020304" pitchFamily="18" charset="0"/>
              </a:rPr>
              <a:t>tekstil ve hammaddeleri ihracatı </a:t>
            </a:r>
            <a:r>
              <a:rPr lang="tr-TR" b="1" dirty="0" smtClean="0">
                <a:solidFill>
                  <a:schemeClr val="bg1"/>
                </a:solidFill>
                <a:latin typeface="Times New Roman" panose="02020603050405020304" pitchFamily="18" charset="0"/>
                <a:cs typeface="Times New Roman" panose="02020603050405020304" pitchFamily="18" charset="0"/>
              </a:rPr>
              <a:t>%-4,8 azalış </a:t>
            </a:r>
            <a:r>
              <a:rPr lang="tr-TR" dirty="0">
                <a:solidFill>
                  <a:schemeClr val="bg1"/>
                </a:solidFill>
                <a:latin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cs typeface="Times New Roman" panose="02020603050405020304" pitchFamily="18" charset="0"/>
              </a:rPr>
              <a:t>802,4 </a:t>
            </a:r>
            <a:r>
              <a:rPr lang="tr-TR" b="1" dirty="0">
                <a:solidFill>
                  <a:schemeClr val="bg1"/>
                </a:solidFill>
                <a:latin typeface="Times New Roman" panose="02020603050405020304" pitchFamily="18" charset="0"/>
                <a:cs typeface="Times New Roman" panose="02020603050405020304" pitchFamily="18" charset="0"/>
              </a:rPr>
              <a:t>milyon USD</a:t>
            </a:r>
            <a:r>
              <a:rPr lang="tr-TR" dirty="0">
                <a:solidFill>
                  <a:schemeClr val="bg1"/>
                </a:solidFill>
                <a:latin typeface="Times New Roman" panose="02020603050405020304" pitchFamily="18" charset="0"/>
                <a:cs typeface="Times New Roman" panose="02020603050405020304" pitchFamily="18" charset="0"/>
              </a:rPr>
              <a:t> olarak gerçekleşti. </a:t>
            </a:r>
          </a:p>
        </p:txBody>
      </p:sp>
      <p:sp>
        <p:nvSpPr>
          <p:cNvPr id="13" name="Dikdörtgen 12"/>
          <p:cNvSpPr/>
          <p:nvPr/>
        </p:nvSpPr>
        <p:spPr>
          <a:xfrm>
            <a:off x="2460856" y="2733593"/>
            <a:ext cx="9387841" cy="1200329"/>
          </a:xfrm>
          <a:prstGeom prst="rect">
            <a:avLst/>
          </a:prstGeom>
        </p:spPr>
        <p:txBody>
          <a:bodyPr wrap="square">
            <a:spAutoFit/>
          </a:bodyPr>
          <a:lstStyle/>
          <a:p>
            <a:pPr marL="468000" algn="just"/>
            <a:r>
              <a:rPr lang="tr-TR" dirty="0">
                <a:solidFill>
                  <a:schemeClr val="bg1"/>
                </a:solidFill>
                <a:latin typeface="Times New Roman" panose="02020603050405020304" pitchFamily="18" charset="0"/>
                <a:cs typeface="Times New Roman" panose="02020603050405020304" pitchFamily="18" charset="0"/>
              </a:rPr>
              <a:t>Aynı dönem </a:t>
            </a:r>
            <a:r>
              <a:rPr lang="tr-TR" b="1" dirty="0" smtClean="0">
                <a:solidFill>
                  <a:schemeClr val="bg1"/>
                </a:solidFill>
                <a:latin typeface="Times New Roman" panose="02020603050405020304" pitchFamily="18" charset="0"/>
                <a:cs typeface="Times New Roman" panose="02020603050405020304" pitchFamily="18" charset="0"/>
              </a:rPr>
              <a:t>UTİB</a:t>
            </a:r>
            <a:r>
              <a:rPr lang="tr-TR" dirty="0" smtClean="0">
                <a:solidFill>
                  <a:schemeClr val="bg1"/>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ihracatı bir önceki yılın aynı ayına göre </a:t>
            </a:r>
            <a:r>
              <a:rPr lang="tr-TR" b="1" dirty="0" smtClean="0">
                <a:solidFill>
                  <a:schemeClr val="bg1"/>
                </a:solidFill>
                <a:latin typeface="Times New Roman" panose="02020603050405020304" pitchFamily="18" charset="0"/>
                <a:cs typeface="Times New Roman" panose="02020603050405020304" pitchFamily="18" charset="0"/>
              </a:rPr>
              <a:t>%3,7 artış </a:t>
            </a:r>
            <a:r>
              <a:rPr lang="tr-TR" dirty="0">
                <a:solidFill>
                  <a:schemeClr val="bg1"/>
                </a:solidFill>
                <a:latin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cs typeface="Times New Roman" panose="02020603050405020304" pitchFamily="18" charset="0"/>
              </a:rPr>
              <a:t>106 </a:t>
            </a:r>
            <a:r>
              <a:rPr lang="tr-TR" b="1" dirty="0">
                <a:solidFill>
                  <a:schemeClr val="bg1"/>
                </a:solidFill>
                <a:latin typeface="Times New Roman" panose="02020603050405020304" pitchFamily="18" charset="0"/>
                <a:cs typeface="Times New Roman" panose="02020603050405020304" pitchFamily="18" charset="0"/>
              </a:rPr>
              <a:t>milyon USD </a:t>
            </a:r>
            <a:r>
              <a:rPr lang="tr-TR" dirty="0">
                <a:solidFill>
                  <a:schemeClr val="bg1"/>
                </a:solidFill>
                <a:latin typeface="Times New Roman" panose="02020603050405020304" pitchFamily="18" charset="0"/>
                <a:cs typeface="Times New Roman" panose="02020603050405020304" pitchFamily="18" charset="0"/>
              </a:rPr>
              <a:t>olarak gerçekleşti. </a:t>
            </a:r>
            <a:r>
              <a:rPr lang="tr-TR" b="1" dirty="0" smtClean="0">
                <a:solidFill>
                  <a:schemeClr val="bg1"/>
                </a:solidFill>
                <a:latin typeface="Times New Roman" panose="02020603050405020304" pitchFamily="18" charset="0"/>
                <a:cs typeface="Times New Roman" panose="02020603050405020304" pitchFamily="18" charset="0"/>
              </a:rPr>
              <a:t>UTİB</a:t>
            </a:r>
            <a:r>
              <a:rPr lang="tr-TR" dirty="0" smtClean="0">
                <a:solidFill>
                  <a:schemeClr val="bg1"/>
                </a:solidFill>
                <a:latin typeface="Times New Roman" panose="02020603050405020304" pitchFamily="18" charset="0"/>
                <a:cs typeface="Times New Roman" panose="02020603050405020304" pitchFamily="18" charset="0"/>
              </a:rPr>
              <a:t>, Kasım </a:t>
            </a:r>
            <a:r>
              <a:rPr lang="tr-TR" dirty="0">
                <a:solidFill>
                  <a:schemeClr val="bg1"/>
                </a:solidFill>
                <a:latin typeface="Times New Roman" panose="02020603050405020304" pitchFamily="18" charset="0"/>
                <a:cs typeface="Times New Roman" panose="02020603050405020304" pitchFamily="18" charset="0"/>
              </a:rPr>
              <a:t>ayında birliklerimiz arasında </a:t>
            </a:r>
            <a:r>
              <a:rPr lang="tr-TR" b="1" dirty="0" smtClean="0">
                <a:solidFill>
                  <a:schemeClr val="bg1"/>
                </a:solidFill>
                <a:latin typeface="Times New Roman" panose="02020603050405020304" pitchFamily="18" charset="0"/>
                <a:cs typeface="Times New Roman" panose="02020603050405020304" pitchFamily="18" charset="0"/>
              </a:rPr>
              <a:t>%3,3 </a:t>
            </a:r>
            <a:r>
              <a:rPr lang="tr-TR" dirty="0">
                <a:solidFill>
                  <a:schemeClr val="bg1"/>
                </a:solidFill>
                <a:latin typeface="Times New Roman" panose="02020603050405020304" pitchFamily="18" charset="0"/>
                <a:cs typeface="Times New Roman" panose="02020603050405020304" pitchFamily="18" charset="0"/>
              </a:rPr>
              <a:t>pay ile </a:t>
            </a:r>
            <a:r>
              <a:rPr lang="tr-TR" b="1" dirty="0" smtClean="0">
                <a:solidFill>
                  <a:schemeClr val="bg1"/>
                </a:solidFill>
                <a:latin typeface="Times New Roman" panose="02020603050405020304" pitchFamily="18" charset="0"/>
                <a:cs typeface="Times New Roman" panose="02020603050405020304" pitchFamily="18" charset="0"/>
              </a:rPr>
              <a:t>ikinci</a:t>
            </a:r>
            <a:r>
              <a:rPr lang="tr-TR" dirty="0" smtClean="0">
                <a:solidFill>
                  <a:schemeClr val="bg1"/>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sırada yer aldı.</a:t>
            </a:r>
            <a:r>
              <a:rPr lang="tr-TR" b="1" dirty="0">
                <a:solidFill>
                  <a:schemeClr val="bg1"/>
                </a:solidFill>
                <a:latin typeface="Times New Roman" panose="02020603050405020304" pitchFamily="18" charset="0"/>
                <a:cs typeface="Times New Roman" panose="02020603050405020304" pitchFamily="18" charset="0"/>
              </a:rPr>
              <a:t> </a:t>
            </a:r>
            <a:r>
              <a:rPr lang="tr-TR" b="1" dirty="0" smtClean="0">
                <a:solidFill>
                  <a:schemeClr val="bg1"/>
                </a:solidFill>
                <a:latin typeface="Times New Roman" panose="02020603050405020304" pitchFamily="18" charset="0"/>
                <a:cs typeface="Times New Roman" panose="02020603050405020304" pitchFamily="18" charset="0"/>
              </a:rPr>
              <a:t>Kasım 2023’de</a:t>
            </a:r>
            <a:r>
              <a:rPr lang="tr-TR" dirty="0" smtClean="0">
                <a:solidFill>
                  <a:schemeClr val="bg1"/>
                </a:solidFill>
                <a:latin typeface="Times New Roman" panose="02020603050405020304" pitchFamily="18" charset="0"/>
                <a:cs typeface="Times New Roman" panose="02020603050405020304" pitchFamily="18" charset="0"/>
              </a:rPr>
              <a:t> </a:t>
            </a:r>
            <a:r>
              <a:rPr lang="tr-TR" b="1" dirty="0" smtClean="0">
                <a:solidFill>
                  <a:schemeClr val="bg1"/>
                </a:solidFill>
                <a:latin typeface="Times New Roman" panose="02020603050405020304" pitchFamily="18" charset="0"/>
                <a:cs typeface="Times New Roman" panose="02020603050405020304" pitchFamily="18" charset="0"/>
              </a:rPr>
              <a:t>UTİB</a:t>
            </a:r>
            <a:r>
              <a:rPr lang="tr-TR" dirty="0" smtClean="0">
                <a:solidFill>
                  <a:schemeClr val="bg1"/>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in Türkiye’nin </a:t>
            </a:r>
            <a:r>
              <a:rPr lang="tr-TR" dirty="0" smtClean="0">
                <a:solidFill>
                  <a:schemeClr val="bg1"/>
                </a:solidFill>
                <a:latin typeface="Times New Roman" panose="02020603050405020304" pitchFamily="18" charset="0"/>
                <a:cs typeface="Times New Roman" panose="02020603050405020304" pitchFamily="18" charset="0"/>
              </a:rPr>
              <a:t>tekstil ve hammaddeleri </a:t>
            </a:r>
            <a:r>
              <a:rPr lang="tr-TR" dirty="0">
                <a:solidFill>
                  <a:schemeClr val="bg1"/>
                </a:solidFill>
                <a:latin typeface="Times New Roman" panose="02020603050405020304" pitchFamily="18" charset="0"/>
                <a:cs typeface="Times New Roman" panose="02020603050405020304" pitchFamily="18" charset="0"/>
              </a:rPr>
              <a:t>ihracatı içindeki payı </a:t>
            </a:r>
            <a:r>
              <a:rPr lang="tr-TR" b="1" dirty="0" smtClean="0">
                <a:solidFill>
                  <a:schemeClr val="bg1"/>
                </a:solidFill>
                <a:latin typeface="Times New Roman" panose="02020603050405020304" pitchFamily="18" charset="0"/>
                <a:cs typeface="Times New Roman" panose="02020603050405020304" pitchFamily="18" charset="0"/>
              </a:rPr>
              <a:t>%13,2</a:t>
            </a:r>
            <a:r>
              <a:rPr lang="tr-TR" dirty="0" smtClean="0">
                <a:solidFill>
                  <a:schemeClr val="bg1"/>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oldu.</a:t>
            </a:r>
            <a:endParaRPr lang="tr-TR"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Dikdörtgen 13"/>
          <p:cNvSpPr/>
          <p:nvPr/>
        </p:nvSpPr>
        <p:spPr>
          <a:xfrm>
            <a:off x="2460857" y="4056823"/>
            <a:ext cx="9387841" cy="646331"/>
          </a:xfrm>
          <a:prstGeom prst="rect">
            <a:avLst/>
          </a:prstGeom>
        </p:spPr>
        <p:txBody>
          <a:bodyPr wrap="square">
            <a:spAutoFit/>
          </a:bodyPr>
          <a:lstStyle/>
          <a:p>
            <a:pPr marL="467100" lvl="0" algn="just">
              <a:tabLst>
                <a:tab pos="457200" algn="l"/>
              </a:tabLst>
            </a:pP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2023 Ocak-Kasım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döneminde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Türkiye Geneli </a:t>
            </a:r>
            <a:r>
              <a:rPr lang="tr-TR"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tekstil ve hammaddeleri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ihracatı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%-7,9 azalış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ile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8</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milyar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796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milyon USD</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olarak gerçekleşti.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15" name="Dikdörtgen 14"/>
          <p:cNvSpPr/>
          <p:nvPr/>
        </p:nvSpPr>
        <p:spPr>
          <a:xfrm>
            <a:off x="2460856" y="4912853"/>
            <a:ext cx="9387842" cy="923330"/>
          </a:xfrm>
          <a:prstGeom prst="rect">
            <a:avLst/>
          </a:prstGeom>
        </p:spPr>
        <p:txBody>
          <a:bodyPr wrap="square">
            <a:spAutoFit/>
          </a:bodyPr>
          <a:lstStyle/>
          <a:p>
            <a:pPr marL="467100" algn="just">
              <a:tabLst>
                <a:tab pos="457200" algn="l"/>
              </a:tabLst>
            </a:pP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Aynı dönem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UTİB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ihracatı bir önceki yılın aynı ayına göre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%-5,1 azalış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ile </a:t>
            </a:r>
            <a:r>
              <a:rPr lang="tr-TR"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milyar 178 milyon </a:t>
            </a:r>
            <a:r>
              <a:rPr lang="tr-T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USD </a:t>
            </a:r>
            <a:r>
              <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olarak gerçekleşti.</a:t>
            </a:r>
            <a:r>
              <a:rPr lang="tr-TR" b="1" dirty="0">
                <a:solidFill>
                  <a:schemeClr val="bg1"/>
                </a:solidFill>
                <a:latin typeface="Times New Roman" panose="02020603050405020304" pitchFamily="18" charset="0"/>
                <a:cs typeface="Times New Roman" panose="02020603050405020304" pitchFamily="18" charset="0"/>
              </a:rPr>
              <a:t> </a:t>
            </a:r>
            <a:r>
              <a:rPr lang="tr-TR" b="1" dirty="0" smtClean="0">
                <a:solidFill>
                  <a:schemeClr val="bg1"/>
                </a:solidFill>
                <a:latin typeface="Times New Roman" panose="02020603050405020304" pitchFamily="18" charset="0"/>
                <a:cs typeface="Times New Roman" panose="02020603050405020304" pitchFamily="18" charset="0"/>
              </a:rPr>
              <a:t>Ocak-Kasım 2023’de</a:t>
            </a:r>
            <a:r>
              <a:rPr lang="tr-TR" dirty="0" smtClean="0">
                <a:solidFill>
                  <a:schemeClr val="bg1"/>
                </a:solidFill>
                <a:latin typeface="Times New Roman" panose="02020603050405020304" pitchFamily="18" charset="0"/>
                <a:cs typeface="Times New Roman" panose="02020603050405020304" pitchFamily="18" charset="0"/>
              </a:rPr>
              <a:t> </a:t>
            </a:r>
            <a:r>
              <a:rPr lang="tr-TR" b="1" dirty="0" smtClean="0">
                <a:solidFill>
                  <a:schemeClr val="bg1"/>
                </a:solidFill>
                <a:latin typeface="Times New Roman" panose="02020603050405020304" pitchFamily="18" charset="0"/>
                <a:cs typeface="Times New Roman" panose="02020603050405020304" pitchFamily="18" charset="0"/>
              </a:rPr>
              <a:t>UTİB</a:t>
            </a:r>
            <a:r>
              <a:rPr lang="tr-TR" dirty="0" smtClean="0">
                <a:solidFill>
                  <a:schemeClr val="bg1"/>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in Türkiye’nin </a:t>
            </a:r>
            <a:r>
              <a:rPr lang="tr-TR" dirty="0" smtClean="0">
                <a:solidFill>
                  <a:schemeClr val="bg1"/>
                </a:solidFill>
                <a:latin typeface="Times New Roman" panose="02020603050405020304" pitchFamily="18" charset="0"/>
                <a:cs typeface="Times New Roman" panose="02020603050405020304" pitchFamily="18" charset="0"/>
              </a:rPr>
              <a:t>tekstil ve hammaddeleri </a:t>
            </a:r>
            <a:r>
              <a:rPr lang="tr-TR" dirty="0">
                <a:solidFill>
                  <a:schemeClr val="bg1"/>
                </a:solidFill>
                <a:latin typeface="Times New Roman" panose="02020603050405020304" pitchFamily="18" charset="0"/>
                <a:cs typeface="Times New Roman" panose="02020603050405020304" pitchFamily="18" charset="0"/>
              </a:rPr>
              <a:t>ihracatı içindeki payı </a:t>
            </a:r>
            <a:r>
              <a:rPr lang="tr-TR" b="1" dirty="0" smtClean="0">
                <a:solidFill>
                  <a:schemeClr val="bg1"/>
                </a:solidFill>
                <a:latin typeface="Times New Roman" panose="02020603050405020304" pitchFamily="18" charset="0"/>
                <a:cs typeface="Times New Roman" panose="02020603050405020304" pitchFamily="18" charset="0"/>
              </a:rPr>
              <a:t>%13,4 </a:t>
            </a:r>
            <a:r>
              <a:rPr lang="tr-TR" dirty="0" smtClean="0">
                <a:solidFill>
                  <a:schemeClr val="bg1"/>
                </a:solidFill>
                <a:latin typeface="Times New Roman" panose="02020603050405020304" pitchFamily="18" charset="0"/>
                <a:cs typeface="Times New Roman" panose="02020603050405020304" pitchFamily="18" charset="0"/>
              </a:rPr>
              <a:t>oldu</a:t>
            </a:r>
            <a:r>
              <a:rPr lang="tr-TR" dirty="0">
                <a:solidFill>
                  <a:schemeClr val="bg1"/>
                </a:solidFill>
                <a:latin typeface="Times New Roman" panose="02020603050405020304" pitchFamily="18" charset="0"/>
                <a:cs typeface="Times New Roman" panose="02020603050405020304" pitchFamily="18" charset="0"/>
              </a:rPr>
              <a:t>.</a:t>
            </a:r>
            <a:endParaRPr lang="tr-T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Dikdörtgen 15"/>
          <p:cNvSpPr/>
          <p:nvPr/>
        </p:nvSpPr>
        <p:spPr>
          <a:xfrm>
            <a:off x="2460854" y="6011124"/>
            <a:ext cx="9387842" cy="646331"/>
          </a:xfrm>
          <a:prstGeom prst="rect">
            <a:avLst/>
          </a:prstGeom>
        </p:spPr>
        <p:txBody>
          <a:bodyPr wrap="square">
            <a:spAutoFit/>
          </a:bodyPr>
          <a:lstStyle/>
          <a:p>
            <a:pPr marL="523875" lvl="0" algn="just"/>
            <a:r>
              <a:rPr lang="tr-TR" b="1" dirty="0" smtClean="0">
                <a:solidFill>
                  <a:schemeClr val="bg1"/>
                </a:solidFill>
                <a:latin typeface="Times New Roman" panose="02020603050405020304" pitchFamily="18" charset="0"/>
                <a:cs typeface="Times New Roman" panose="02020603050405020304" pitchFamily="18" charset="0"/>
              </a:rPr>
              <a:t>2023 Kasım </a:t>
            </a:r>
            <a:r>
              <a:rPr lang="tr-TR" dirty="0">
                <a:solidFill>
                  <a:schemeClr val="bg1"/>
                </a:solidFill>
                <a:latin typeface="Times New Roman" panose="02020603050405020304" pitchFamily="18" charset="0"/>
                <a:cs typeface="Times New Roman" panose="02020603050405020304" pitchFamily="18" charset="0"/>
              </a:rPr>
              <a:t>ayında </a:t>
            </a:r>
            <a:r>
              <a:rPr lang="tr-TR" dirty="0" smtClean="0">
                <a:solidFill>
                  <a:schemeClr val="bg1"/>
                </a:solidFill>
                <a:latin typeface="Times New Roman" panose="02020603050405020304" pitchFamily="18" charset="0"/>
                <a:cs typeface="Times New Roman" panose="02020603050405020304" pitchFamily="18" charset="0"/>
              </a:rPr>
              <a:t>UTİB ihracatı kilogram başına </a:t>
            </a:r>
            <a:r>
              <a:rPr lang="tr-TR" b="1" dirty="0" smtClean="0">
                <a:solidFill>
                  <a:schemeClr val="bg1"/>
                </a:solidFill>
                <a:latin typeface="Times New Roman" panose="02020603050405020304" pitchFamily="18" charset="0"/>
                <a:cs typeface="Times New Roman" panose="02020603050405020304" pitchFamily="18" charset="0"/>
              </a:rPr>
              <a:t>9,0 $</a:t>
            </a:r>
            <a:r>
              <a:rPr lang="tr-TR" dirty="0" smtClean="0">
                <a:solidFill>
                  <a:schemeClr val="bg1"/>
                </a:solidFill>
                <a:latin typeface="Times New Roman" panose="02020603050405020304" pitchFamily="18" charset="0"/>
                <a:cs typeface="Times New Roman" panose="02020603050405020304" pitchFamily="18" charset="0"/>
              </a:rPr>
              <a:t> olurken,</a:t>
            </a:r>
          </a:p>
          <a:p>
            <a:pPr marL="523875" lvl="0" algn="just"/>
            <a:r>
              <a:rPr lang="tr-TR" b="1" dirty="0" smtClean="0">
                <a:solidFill>
                  <a:schemeClr val="bg1"/>
                </a:solidFill>
                <a:latin typeface="Times New Roman" panose="02020603050405020304" pitchFamily="18" charset="0"/>
                <a:cs typeface="Times New Roman" panose="02020603050405020304" pitchFamily="18" charset="0"/>
              </a:rPr>
              <a:t>2023 Ocak – Kasım </a:t>
            </a:r>
            <a:r>
              <a:rPr lang="tr-TR" dirty="0" smtClean="0">
                <a:solidFill>
                  <a:schemeClr val="bg1"/>
                </a:solidFill>
                <a:latin typeface="Times New Roman" panose="02020603050405020304" pitchFamily="18" charset="0"/>
                <a:cs typeface="Times New Roman" panose="02020603050405020304" pitchFamily="18" charset="0"/>
              </a:rPr>
              <a:t>döneminde bu değer </a:t>
            </a:r>
            <a:r>
              <a:rPr lang="tr-TR" b="1" dirty="0" smtClean="0">
                <a:solidFill>
                  <a:schemeClr val="bg1"/>
                </a:solidFill>
                <a:latin typeface="Times New Roman" panose="02020603050405020304" pitchFamily="18" charset="0"/>
                <a:cs typeface="Times New Roman" panose="02020603050405020304" pitchFamily="18" charset="0"/>
              </a:rPr>
              <a:t>8,8 $</a:t>
            </a:r>
            <a:r>
              <a:rPr lang="tr-TR" dirty="0" smtClean="0">
                <a:solidFill>
                  <a:schemeClr val="bg1"/>
                </a:solidFill>
                <a:latin typeface="Times New Roman" panose="02020603050405020304" pitchFamily="18" charset="0"/>
                <a:cs typeface="Times New Roman" panose="02020603050405020304" pitchFamily="18" charset="0"/>
              </a:rPr>
              <a:t> oldu. </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17" name="Yuvarlatılmış Dikdörtgen 16"/>
          <p:cNvSpPr/>
          <p:nvPr/>
        </p:nvSpPr>
        <p:spPr>
          <a:xfrm rot="5400000">
            <a:off x="6646253" y="-2356362"/>
            <a:ext cx="553448" cy="5818495"/>
          </a:xfrm>
          <a:prstGeom prst="roundRect">
            <a:avLst/>
          </a:prstGeom>
          <a:solidFill>
            <a:schemeClr val="tx2">
              <a:lumMod val="75000"/>
            </a:schemeClr>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3200" b="1" dirty="0" smtClean="0">
                <a:solidFill>
                  <a:schemeClr val="bg1"/>
                </a:solidFill>
                <a:latin typeface="Times New Roman" panose="02020603050405020304" pitchFamily="18" charset="0"/>
                <a:cs typeface="Times New Roman" panose="02020603050405020304" pitchFamily="18" charset="0"/>
              </a:rPr>
              <a:t>ÖZET BİLGİLER</a:t>
            </a:r>
            <a:endParaRPr lang="tr-TR" sz="3200" b="1" dirty="0">
              <a:solidFill>
                <a:schemeClr val="bg1"/>
              </a:solidFill>
              <a:latin typeface="Times New Roman" panose="02020603050405020304" pitchFamily="18" charset="0"/>
              <a:cs typeface="Times New Roman" panose="02020603050405020304" pitchFamily="18" charset="0"/>
            </a:endParaRPr>
          </a:p>
        </p:txBody>
      </p:sp>
      <p:sp>
        <p:nvSpPr>
          <p:cNvPr id="19" name="Akış Çizelgesi: Sayfa Dışı Bağlayıcısı 18"/>
          <p:cNvSpPr/>
          <p:nvPr/>
        </p:nvSpPr>
        <p:spPr>
          <a:xfrm rot="16200000">
            <a:off x="2112540" y="1805622"/>
            <a:ext cx="346513" cy="827589"/>
          </a:xfrm>
          <a:prstGeom prst="flowChartOffpageConnector">
            <a:avLst/>
          </a:prstGeom>
          <a:solidFill>
            <a:schemeClr val="bg1"/>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kış Çizelgesi: Sayfa Dışı Bağlayıcısı 19"/>
          <p:cNvSpPr/>
          <p:nvPr/>
        </p:nvSpPr>
        <p:spPr>
          <a:xfrm rot="16200000">
            <a:off x="2107524" y="2932247"/>
            <a:ext cx="346513" cy="827589"/>
          </a:xfrm>
          <a:prstGeom prst="flowChartOffpageConnector">
            <a:avLst/>
          </a:prstGeom>
          <a:solidFill>
            <a:schemeClr val="bg1"/>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Akış Çizelgesi: Sayfa Dışı Bağlayıcısı 20"/>
          <p:cNvSpPr/>
          <p:nvPr/>
        </p:nvSpPr>
        <p:spPr>
          <a:xfrm rot="16200000">
            <a:off x="2112541" y="3966193"/>
            <a:ext cx="346513" cy="827589"/>
          </a:xfrm>
          <a:prstGeom prst="flowChartOffpageConnector">
            <a:avLst/>
          </a:prstGeom>
          <a:solidFill>
            <a:schemeClr val="bg1"/>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Akış Çizelgesi: Sayfa Dışı Bağlayıcısı 21"/>
          <p:cNvSpPr/>
          <p:nvPr/>
        </p:nvSpPr>
        <p:spPr>
          <a:xfrm rot="16200000">
            <a:off x="2112541" y="4960723"/>
            <a:ext cx="346513" cy="827589"/>
          </a:xfrm>
          <a:prstGeom prst="flowChartOffpageConnector">
            <a:avLst/>
          </a:prstGeom>
          <a:solidFill>
            <a:schemeClr val="bg1"/>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Akış Çizelgesi: Sayfa Dışı Bağlayıcısı 22"/>
          <p:cNvSpPr/>
          <p:nvPr/>
        </p:nvSpPr>
        <p:spPr>
          <a:xfrm rot="16200000">
            <a:off x="2112541" y="5985197"/>
            <a:ext cx="346513" cy="827589"/>
          </a:xfrm>
          <a:prstGeom prst="flowChartOffpageConnector">
            <a:avLst/>
          </a:prstGeom>
          <a:solidFill>
            <a:schemeClr val="bg1"/>
          </a:solid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67453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nvPr>
        </p:nvGraphicFramePr>
        <p:xfrm>
          <a:off x="714375" y="259414"/>
          <a:ext cx="10430520" cy="6092703"/>
        </p:xfrm>
        <a:graphic>
          <a:graphicData uri="http://schemas.openxmlformats.org/drawingml/2006/table">
            <a:tbl>
              <a:tblPr>
                <a:tableStyleId>{5C22544A-7EE6-4342-B048-85BDC9FD1C3A}</a:tableStyleId>
              </a:tblPr>
              <a:tblGrid>
                <a:gridCol w="5235292">
                  <a:extLst>
                    <a:ext uri="{9D8B030D-6E8A-4147-A177-3AD203B41FA5}">
                      <a16:colId xmlns:a16="http://schemas.microsoft.com/office/drawing/2014/main" val="20000"/>
                    </a:ext>
                  </a:extLst>
                </a:gridCol>
                <a:gridCol w="1346200">
                  <a:extLst>
                    <a:ext uri="{9D8B030D-6E8A-4147-A177-3AD203B41FA5}">
                      <a16:colId xmlns:a16="http://schemas.microsoft.com/office/drawing/2014/main" val="20002"/>
                    </a:ext>
                  </a:extLst>
                </a:gridCol>
                <a:gridCol w="1440219">
                  <a:extLst>
                    <a:ext uri="{9D8B030D-6E8A-4147-A177-3AD203B41FA5}">
                      <a16:colId xmlns:a16="http://schemas.microsoft.com/office/drawing/2014/main" val="20003"/>
                    </a:ext>
                  </a:extLst>
                </a:gridCol>
                <a:gridCol w="1226609">
                  <a:extLst>
                    <a:ext uri="{9D8B030D-6E8A-4147-A177-3AD203B41FA5}">
                      <a16:colId xmlns:a16="http://schemas.microsoft.com/office/drawing/2014/main" val="20005"/>
                    </a:ext>
                  </a:extLst>
                </a:gridCol>
                <a:gridCol w="1182200">
                  <a:extLst>
                    <a:ext uri="{9D8B030D-6E8A-4147-A177-3AD203B41FA5}">
                      <a16:colId xmlns:a16="http://schemas.microsoft.com/office/drawing/2014/main" val="20006"/>
                    </a:ext>
                  </a:extLst>
                </a:gridCol>
              </a:tblGrid>
              <a:tr h="924967">
                <a:tc gridSpan="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800" b="1" dirty="0" smtClean="0">
                          <a:solidFill>
                            <a:schemeClr val="bg1"/>
                          </a:solidFill>
                          <a:latin typeface="Times New Roman" panose="02020603050405020304" pitchFamily="18" charset="0"/>
                          <a:cs typeface="Times New Roman" panose="02020603050405020304" pitchFamily="18" charset="0"/>
                        </a:rPr>
                        <a:t>KASIM 2023 TÜRKİYE İHRACATI İLK 10 SEKTÖR</a:t>
                      </a:r>
                      <a:endParaRPr lang="tr-TR" sz="2800" b="1" u="none" strike="noStrike" dirty="0" smtClean="0">
                        <a:solidFill>
                          <a:schemeClr val="bg1"/>
                        </a:solidFill>
                        <a:effectLst/>
                        <a:latin typeface="Times New Roman" panose="02020603050405020304" pitchFamily="18" charset="0"/>
                        <a:cs typeface="Times New Roman" panose="02020603050405020304" pitchFamily="18" charset="0"/>
                      </a:endParaRPr>
                    </a:p>
                    <a:p>
                      <a:pPr algn="ctr" fontAlgn="ctr"/>
                      <a:r>
                        <a:rPr lang="tr-TR" sz="2800" b="1" u="none" strike="noStrike" dirty="0" smtClean="0">
                          <a:solidFill>
                            <a:schemeClr val="bg1"/>
                          </a:solidFill>
                          <a:effectLst/>
                          <a:latin typeface="Times New Roman" panose="02020603050405020304" pitchFamily="18" charset="0"/>
                          <a:cs typeface="Times New Roman" panose="02020603050405020304" pitchFamily="18" charset="0"/>
                        </a:rPr>
                        <a:t>SEKTÖREL BAZDA İHRACAT RAKAMLARI -1.000 $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304239">
                <a:tc>
                  <a:txBody>
                    <a:bodyPr/>
                    <a:lstStyle/>
                    <a:p>
                      <a:pPr algn="l" fontAlgn="b"/>
                      <a:r>
                        <a:rPr lang="tr-TR" sz="1100" b="1" i="0" u="none" strike="noStrike" dirty="0">
                          <a:solidFill>
                            <a:schemeClr val="bg1"/>
                          </a:solidFill>
                          <a:effectLst/>
                          <a:latin typeface="Times New Roman" panose="02020603050405020304" pitchFamily="18" charset="0"/>
                          <a:cs typeface="Times New Roman" panose="02020603050405020304" pitchFamily="18" charset="0"/>
                        </a:rPr>
                        <a:t>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algn="ctr" fontAlgn="ctr"/>
                      <a:r>
                        <a:rPr lang="tr-TR" sz="1800" b="1" i="0" u="none" strike="noStrike" baseline="0" dirty="0" smtClean="0">
                          <a:solidFill>
                            <a:schemeClr val="bg1"/>
                          </a:solidFill>
                          <a:effectLst/>
                          <a:latin typeface="Times New Roman" panose="02020603050405020304" pitchFamily="18" charset="0"/>
                          <a:cs typeface="Times New Roman" panose="02020603050405020304" pitchFamily="18" charset="0"/>
                        </a:rPr>
                        <a:t>KASIM</a:t>
                      </a:r>
                      <a:endParaRPr lang="tr-TR"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663608">
                <a:tc>
                  <a:txBody>
                    <a:bodyPr/>
                    <a:lstStyle/>
                    <a:p>
                      <a:pPr algn="l"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SEKTÖRLER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2022</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2023</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Değişim    (</a:t>
                      </a:r>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'23/'22)</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a:t>
                      </a:r>
                      <a:r>
                        <a:rPr lang="tr-TR" sz="2000" b="1" i="0" u="none" strike="noStrike" kern="1200" dirty="0" smtClean="0">
                          <a:solidFill>
                            <a:schemeClr val="bg1"/>
                          </a:solidFill>
                          <a:effectLst/>
                          <a:latin typeface="Times New Roman" panose="02020603050405020304" pitchFamily="18" charset="0"/>
                          <a:ea typeface="+mn-ea"/>
                          <a:cs typeface="Times New Roman" panose="02020603050405020304" pitchFamily="18" charset="0"/>
                        </a:rPr>
                        <a:t>Pay(23) (%)</a:t>
                      </a:r>
                      <a:endPar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1569">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Otomotiv Endüstrisi</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2.872.036</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3.172.087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10,4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13,8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1569">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Kimyevi Maddeler ve Mamulleri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2.572.271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2.878.850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11,9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12,5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6908">
                <a:tc>
                  <a:txBody>
                    <a:bodyPr/>
                    <a:lstStyle/>
                    <a:p>
                      <a:pPr algn="l"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tr-TR" sz="20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3.Hazır Giyim </a:t>
                      </a:r>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ve Konfeksiyon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a:solidFill>
                            <a:schemeClr val="tx1"/>
                          </a:solidFill>
                          <a:effectLst/>
                          <a:latin typeface="Times New Roman" panose="02020603050405020304" pitchFamily="18" charset="0"/>
                          <a:ea typeface="+mn-ea"/>
                          <a:cs typeface="Times New Roman" panose="02020603050405020304" pitchFamily="18" charset="0"/>
                        </a:rPr>
                        <a:t>1.630.641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a:solidFill>
                            <a:schemeClr val="tx1"/>
                          </a:solidFill>
                          <a:effectLst/>
                          <a:latin typeface="Times New Roman" panose="02020603050405020304" pitchFamily="18" charset="0"/>
                          <a:ea typeface="+mn-ea"/>
                          <a:cs typeface="Times New Roman" panose="02020603050405020304" pitchFamily="18" charset="0"/>
                        </a:rPr>
                        <a:t>1.432.047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a:solidFill>
                            <a:schemeClr val="tx1"/>
                          </a:solidFill>
                          <a:effectLst/>
                          <a:latin typeface="Times New Roman" panose="02020603050405020304" pitchFamily="18" charset="0"/>
                          <a:ea typeface="+mn-ea"/>
                          <a:cs typeface="Times New Roman" panose="02020603050405020304" pitchFamily="18" charset="0"/>
                        </a:rPr>
                        <a:t>-12,2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6,2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1569">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Elektrik ve Elektronik</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1.423.782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1.395.671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-2,0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6,1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1569">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Mücevher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604.023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1.250.953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107,1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5,4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20">
                <a:tc>
                  <a:txBody>
                    <a:bodyPr/>
                    <a:lstStyle/>
                    <a:p>
                      <a:pPr algn="l"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 Hububat, Bakliyat, Yağlı Tohumlar ve Mamulleri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1.072.880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1.196.245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11,5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5,2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1569">
                <a:tc>
                  <a:txBody>
                    <a:bodyPr/>
                    <a:lstStyle/>
                    <a:p>
                      <a:pPr algn="l"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 Çelik</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1.337.397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1.182.621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-11,6</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5,1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1569">
                <a:tc>
                  <a:txBody>
                    <a:bodyPr/>
                    <a:lstStyle/>
                    <a:p>
                      <a:pPr algn="l"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 Makine ve Aksamları</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1.009.761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1.020.763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4,4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6908">
                <a:tc>
                  <a:txBody>
                    <a:bodyPr/>
                    <a:lstStyle/>
                    <a:p>
                      <a:pPr algn="l"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 Demir ve Demir Dışı Metaller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1.127.725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a:solidFill>
                            <a:schemeClr val="bg1"/>
                          </a:solidFill>
                          <a:effectLst/>
                          <a:latin typeface="Times New Roman" panose="02020603050405020304" pitchFamily="18" charset="0"/>
                          <a:ea typeface="+mn-ea"/>
                          <a:cs typeface="Times New Roman" panose="02020603050405020304" pitchFamily="18" charset="0"/>
                        </a:rPr>
                        <a:t>977.970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-13,3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4,2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71569">
                <a:tc>
                  <a:txBody>
                    <a:bodyPr/>
                    <a:lstStyle/>
                    <a:p>
                      <a:pPr algn="l"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tr-TR" sz="20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10.Tekstil </a:t>
                      </a:r>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ve Hammaddeleri</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842.533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802.375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-4,8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tr-TR" sz="20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3,5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336908">
                <a:tc>
                  <a:txBody>
                    <a:bodyPr/>
                    <a:lstStyle/>
                    <a:p>
                      <a:pPr algn="l" fontAlgn="b"/>
                      <a:r>
                        <a:rPr lang="pt-B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T O P L A M (TİM*)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19.256.179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20.030.732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4,0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tr-TR" sz="20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87,0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532928">
                <a:tc>
                  <a:txBody>
                    <a:bodyPr/>
                    <a:lstStyle/>
                    <a:p>
                      <a:pPr algn="l"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İhracatçı Birlikleri Kaydından Muaf İhracat ile Antrepo ve Serbest Bölgeler Farkı</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2.614.860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2.980.745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14,0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tr-TR" sz="1600" b="1" i="0" u="none" strike="noStrike" kern="1200" dirty="0">
                          <a:solidFill>
                            <a:schemeClr val="bg1"/>
                          </a:solidFill>
                          <a:effectLst/>
                          <a:latin typeface="Times New Roman" panose="02020603050405020304" pitchFamily="18" charset="0"/>
                          <a:ea typeface="+mn-ea"/>
                          <a:cs typeface="Times New Roman" panose="02020603050405020304" pitchFamily="18" charset="0"/>
                        </a:rPr>
                        <a:t>13,0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69578">
                <a:tc>
                  <a:txBody>
                    <a:bodyPr/>
                    <a:lstStyle/>
                    <a:p>
                      <a:pPr algn="l"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GENEL İHRACAT TOPLAMI</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21.871.039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23.011.478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tr-TR" sz="2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100,0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628766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Parcel">
  <a:themeElements>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TM10001115[[fn=Paket]]</Template>
  <TotalTime>2325</TotalTime>
  <Words>2992</Words>
  <Application>Microsoft Office PowerPoint</Application>
  <PresentationFormat>Geniş ekran</PresentationFormat>
  <Paragraphs>1338</Paragraphs>
  <Slides>24</Slides>
  <Notes>0</Notes>
  <HiddenSlides>0</HiddenSlides>
  <MMClips>0</MMClips>
  <ScaleCrop>false</ScaleCrop>
  <HeadingPairs>
    <vt:vector size="6" baseType="variant">
      <vt:variant>
        <vt:lpstr>Kullanılan Yazı Tipleri</vt:lpstr>
      </vt:variant>
      <vt:variant>
        <vt:i4>5</vt:i4>
      </vt:variant>
      <vt:variant>
        <vt:lpstr>Tema</vt:lpstr>
      </vt:variant>
      <vt:variant>
        <vt:i4>5</vt:i4>
      </vt:variant>
      <vt:variant>
        <vt:lpstr>Slayt Başlıkları</vt:lpstr>
      </vt:variant>
      <vt:variant>
        <vt:i4>24</vt:i4>
      </vt:variant>
    </vt:vector>
  </HeadingPairs>
  <TitlesOfParts>
    <vt:vector size="34" baseType="lpstr">
      <vt:lpstr>Arial</vt:lpstr>
      <vt:lpstr>Calibri</vt:lpstr>
      <vt:lpstr>Calibri Light</vt:lpstr>
      <vt:lpstr>Gill Sans MT</vt:lpstr>
      <vt:lpstr>Times New Roman</vt:lpstr>
      <vt:lpstr>Parcel</vt:lpstr>
      <vt:lpstr>1_Parcel</vt:lpstr>
      <vt:lpstr>Office Teması</vt:lpstr>
      <vt:lpstr>1_Office Teması</vt:lpstr>
      <vt:lpstr>2_Office Teması</vt:lpstr>
      <vt:lpstr>PowerPoint Sunusu</vt:lpstr>
      <vt:lpstr>Artan enflasyon moda şirketleri üzerinde ekstra baskı yaratıyor</vt:lpstr>
      <vt:lpstr>PowerPoint Sunusu</vt:lpstr>
      <vt:lpstr>Küresel ölçekte tüketicilerin yaklaşık %40'ı önümüzdeki 12 ay içinde giyim ve ayakkabı harcamalarını azaltmayı planladıklarını belirtiyor* Kaynak: Euromonitor Uluslararası Tüketicinin Sesi: Yaşam Tarzları Araştırması 2023</vt:lpstr>
      <vt:lpstr>PowerPoint Sunusu</vt:lpstr>
      <vt:lpstr>Jeopolitik kaygılar küresel yatırımların yeniden düzenlenmesine yol açıyor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Çağla AYDIN</dc:creator>
  <cp:lastModifiedBy>Çağla AYDIN</cp:lastModifiedBy>
  <cp:revision>310</cp:revision>
  <dcterms:created xsi:type="dcterms:W3CDTF">2022-09-23T05:41:30Z</dcterms:created>
  <dcterms:modified xsi:type="dcterms:W3CDTF">2023-12-06T13:29:35Z</dcterms:modified>
</cp:coreProperties>
</file>